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24" r:id="rId17"/>
    <p:sldId id="287" r:id="rId18"/>
    <p:sldId id="325" r:id="rId19"/>
    <p:sldId id="326" r:id="rId20"/>
    <p:sldId id="365" r:id="rId21"/>
    <p:sldId id="366" r:id="rId22"/>
    <p:sldId id="3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71DA6-E147-C84E-A0E9-DEF400990E7B}"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5DDAE-1C35-6847-AB98-BC83B62B85B6}" type="slidenum">
              <a:rPr lang="en-US" smtClean="0"/>
              <a:t>‹#›</a:t>
            </a:fld>
            <a:endParaRPr lang="en-US"/>
          </a:p>
        </p:txBody>
      </p:sp>
    </p:spTree>
    <p:extLst>
      <p:ext uri="{BB962C8B-B14F-4D97-AF65-F5344CB8AC3E}">
        <p14:creationId xmlns:p14="http://schemas.microsoft.com/office/powerpoint/2010/main" val="1188895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5DDAE-1C35-6847-AB98-BC83B62B85B6}" type="slidenum">
              <a:rPr lang="en-US" smtClean="0"/>
              <a:t>8</a:t>
            </a:fld>
            <a:endParaRPr lang="en-US"/>
          </a:p>
        </p:txBody>
      </p:sp>
    </p:spTree>
    <p:extLst>
      <p:ext uri="{BB962C8B-B14F-4D97-AF65-F5344CB8AC3E}">
        <p14:creationId xmlns:p14="http://schemas.microsoft.com/office/powerpoint/2010/main" val="125400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5DDAE-1C35-6847-AB98-BC83B62B85B6}" type="slidenum">
              <a:rPr lang="en-US" smtClean="0"/>
              <a:t>13</a:t>
            </a:fld>
            <a:endParaRPr lang="en-US"/>
          </a:p>
        </p:txBody>
      </p:sp>
    </p:spTree>
    <p:extLst>
      <p:ext uri="{BB962C8B-B14F-4D97-AF65-F5344CB8AC3E}">
        <p14:creationId xmlns:p14="http://schemas.microsoft.com/office/powerpoint/2010/main" val="931060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5DDAE-1C35-6847-AB98-BC83B62B85B6}" type="slidenum">
              <a:rPr lang="en-US" smtClean="0"/>
              <a:t>14</a:t>
            </a:fld>
            <a:endParaRPr lang="en-US"/>
          </a:p>
        </p:txBody>
      </p:sp>
    </p:spTree>
    <p:extLst>
      <p:ext uri="{BB962C8B-B14F-4D97-AF65-F5344CB8AC3E}">
        <p14:creationId xmlns:p14="http://schemas.microsoft.com/office/powerpoint/2010/main" val="199418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126E-F8FA-9467-ABFB-2F6B73387A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CC530F-A574-6D19-8740-DBA27766A4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636177-6FEC-1D83-296C-39E5EB41C5A5}"/>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5" name="Footer Placeholder 4">
            <a:extLst>
              <a:ext uri="{FF2B5EF4-FFF2-40B4-BE49-F238E27FC236}">
                <a16:creationId xmlns:a16="http://schemas.microsoft.com/office/drawing/2014/main" id="{B09760EA-A805-21BF-63FB-EDC0DFAE0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307F2-9631-AE96-13D0-4CED9BB05305}"/>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319096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7A47-1C9D-8ACB-29BF-8421B3F11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314622-C753-58C9-5053-A45C4C4B9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882DC-68DF-0E9A-1D24-5E236D96E55A}"/>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5" name="Footer Placeholder 4">
            <a:extLst>
              <a:ext uri="{FF2B5EF4-FFF2-40B4-BE49-F238E27FC236}">
                <a16:creationId xmlns:a16="http://schemas.microsoft.com/office/drawing/2014/main" id="{17725FBD-3415-E9FF-28A1-F4979886B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AE38E-7A31-4E83-FF13-EC9A26384485}"/>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125503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92B23-2565-3DEF-6D79-616CB1418A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59AE92-19F4-C1FF-9F13-9D51102A3E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A7392-D87B-5721-A1AF-3C777B16674D}"/>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5" name="Footer Placeholder 4">
            <a:extLst>
              <a:ext uri="{FF2B5EF4-FFF2-40B4-BE49-F238E27FC236}">
                <a16:creationId xmlns:a16="http://schemas.microsoft.com/office/drawing/2014/main" id="{8065ADD4-42D7-AB9E-60FC-13E53D061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D64F9-6EB7-65A9-896F-B30C95363D7B}"/>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4226934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6691-F5E0-92DE-8FFC-418C0D694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9AFBC-CAF4-2486-0FA8-184D8DEEDF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6BB7B-60C7-8E84-387D-165C9740A6D0}"/>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5" name="Footer Placeholder 4">
            <a:extLst>
              <a:ext uri="{FF2B5EF4-FFF2-40B4-BE49-F238E27FC236}">
                <a16:creationId xmlns:a16="http://schemas.microsoft.com/office/drawing/2014/main" id="{00459595-5FB1-25B5-B719-30A4B9C01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89071-825E-4272-5ECF-6B8ED91983C7}"/>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230379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16A6-5D5C-C72E-8E66-85E3ADE820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5A295D-9C42-2306-5614-2ACAB61650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438BFD-AD1E-0F9E-21C4-7350FF8021C7}"/>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5" name="Footer Placeholder 4">
            <a:extLst>
              <a:ext uri="{FF2B5EF4-FFF2-40B4-BE49-F238E27FC236}">
                <a16:creationId xmlns:a16="http://schemas.microsoft.com/office/drawing/2014/main" id="{DF6F3B72-9187-81F9-100D-EEA2D0C1C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2959-1484-B7F3-0896-F3EC1F7E05B8}"/>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166051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F312-06E1-8CEA-E597-19A90CF822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5A11C-2D6B-9941-F1B6-8421C25C33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B414FC-AC57-732F-C4FF-D8431A10C8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B0F565-A8DF-0B9F-E160-286324BC8ED0}"/>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6" name="Footer Placeholder 5">
            <a:extLst>
              <a:ext uri="{FF2B5EF4-FFF2-40B4-BE49-F238E27FC236}">
                <a16:creationId xmlns:a16="http://schemas.microsoft.com/office/drawing/2014/main" id="{C955C14B-FA65-769F-522D-B991D31BC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D5E8B-4AB6-0730-4A16-958812D305DF}"/>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122679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D540-B8B1-DFC0-1E7F-9954AF5D97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C7D8FF-2159-504D-B1D6-932B0F90F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8C2D3B-F65D-79A3-B15F-0DD18A718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5FE934-F246-74F0-DA41-3C11AEF1BD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9719D7-3889-AAD1-0126-0C17F18D28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9323D-517C-B629-4126-C244A1EB44EB}"/>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8" name="Footer Placeholder 7">
            <a:extLst>
              <a:ext uri="{FF2B5EF4-FFF2-40B4-BE49-F238E27FC236}">
                <a16:creationId xmlns:a16="http://schemas.microsoft.com/office/drawing/2014/main" id="{1F75B193-C361-CE33-ABFF-6178A16FB8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C42E4B-5A30-0EE7-8038-A9B429D49023}"/>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2355857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5497-676B-3C0D-4B7D-6B3D880767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E86586-33A9-7874-1DC8-3B56446106E6}"/>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4" name="Footer Placeholder 3">
            <a:extLst>
              <a:ext uri="{FF2B5EF4-FFF2-40B4-BE49-F238E27FC236}">
                <a16:creationId xmlns:a16="http://schemas.microsoft.com/office/drawing/2014/main" id="{79CB9B86-BD2A-5FA3-5704-0231AB5E29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3E4F0A-5BD1-B186-9147-B3A6F1C35DC0}"/>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299904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6E0BE5-4A05-50E3-C420-8C16ACC12D53}"/>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3" name="Footer Placeholder 2">
            <a:extLst>
              <a:ext uri="{FF2B5EF4-FFF2-40B4-BE49-F238E27FC236}">
                <a16:creationId xmlns:a16="http://schemas.microsoft.com/office/drawing/2014/main" id="{DE46D30E-3590-0082-B9BF-5249DB0A4B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825314-BCEE-9367-EE00-613D681959D0}"/>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163032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77CB-780E-E9D1-ED95-2C1A74570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228C89-E301-F437-C11E-DC63F242A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E9CF1A-C356-2707-32C4-D7A50F44D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4B681-5CD1-74B4-B11C-ABAD3549BACA}"/>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6" name="Footer Placeholder 5">
            <a:extLst>
              <a:ext uri="{FF2B5EF4-FFF2-40B4-BE49-F238E27FC236}">
                <a16:creationId xmlns:a16="http://schemas.microsoft.com/office/drawing/2014/main" id="{52D2D50C-269A-48AD-A0CC-837874394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D9211-2E97-BCB8-FD10-36C1AC3BB727}"/>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283711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C400-70DD-2D01-32E0-0ADAC237A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98A44A-5FA4-6133-CD92-FDA8F73EF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14AB42-3DA4-A74D-6AFC-AF19E0CF8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99363-4517-6882-D890-B8D3050731B1}"/>
              </a:ext>
            </a:extLst>
          </p:cNvPr>
          <p:cNvSpPr>
            <a:spLocks noGrp="1"/>
          </p:cNvSpPr>
          <p:nvPr>
            <p:ph type="dt" sz="half" idx="10"/>
          </p:nvPr>
        </p:nvSpPr>
        <p:spPr/>
        <p:txBody>
          <a:bodyPr/>
          <a:lstStyle/>
          <a:p>
            <a:fld id="{074D034C-CE07-0B49-A740-E5B5A228D6EF}" type="datetimeFigureOut">
              <a:rPr lang="en-US" smtClean="0"/>
              <a:t>4/10/25</a:t>
            </a:fld>
            <a:endParaRPr lang="en-US"/>
          </a:p>
        </p:txBody>
      </p:sp>
      <p:sp>
        <p:nvSpPr>
          <p:cNvPr id="6" name="Footer Placeholder 5">
            <a:extLst>
              <a:ext uri="{FF2B5EF4-FFF2-40B4-BE49-F238E27FC236}">
                <a16:creationId xmlns:a16="http://schemas.microsoft.com/office/drawing/2014/main" id="{34A86077-70AC-94F2-819F-98A61C9EE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71C98-FC76-146A-CE5A-485A7A40E4D5}"/>
              </a:ext>
            </a:extLst>
          </p:cNvPr>
          <p:cNvSpPr>
            <a:spLocks noGrp="1"/>
          </p:cNvSpPr>
          <p:nvPr>
            <p:ph type="sldNum" sz="quarter" idx="12"/>
          </p:nvPr>
        </p:nvSpPr>
        <p:spPr/>
        <p:txBody>
          <a:bodyPr/>
          <a:lstStyle/>
          <a:p>
            <a:fld id="{B6F8D980-6259-3C4F-A9F2-F6FF79F581A7}" type="slidenum">
              <a:rPr lang="en-US" smtClean="0"/>
              <a:t>‹#›</a:t>
            </a:fld>
            <a:endParaRPr lang="en-US"/>
          </a:p>
        </p:txBody>
      </p:sp>
    </p:spTree>
    <p:extLst>
      <p:ext uri="{BB962C8B-B14F-4D97-AF65-F5344CB8AC3E}">
        <p14:creationId xmlns:p14="http://schemas.microsoft.com/office/powerpoint/2010/main" val="320403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4EEC9C-793E-1C9F-D4BB-430B053255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F878C6-167B-EC7E-B086-5B623CC7C9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A3F93-C675-39FE-4E72-5019C7EEF3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4D034C-CE07-0B49-A740-E5B5A228D6EF}" type="datetimeFigureOut">
              <a:rPr lang="en-US" smtClean="0"/>
              <a:t>4/10/25</a:t>
            </a:fld>
            <a:endParaRPr lang="en-US"/>
          </a:p>
        </p:txBody>
      </p:sp>
      <p:sp>
        <p:nvSpPr>
          <p:cNvPr id="5" name="Footer Placeholder 4">
            <a:extLst>
              <a:ext uri="{FF2B5EF4-FFF2-40B4-BE49-F238E27FC236}">
                <a16:creationId xmlns:a16="http://schemas.microsoft.com/office/drawing/2014/main" id="{5E933780-E441-786B-F852-8C9172A76D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1150EC0-B762-0DE5-96FD-073B1AAFB9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F8D980-6259-3C4F-A9F2-F6FF79F581A7}" type="slidenum">
              <a:rPr lang="en-US" smtClean="0"/>
              <a:t>‹#›</a:t>
            </a:fld>
            <a:endParaRPr lang="en-US"/>
          </a:p>
        </p:txBody>
      </p:sp>
    </p:spTree>
    <p:extLst>
      <p:ext uri="{BB962C8B-B14F-4D97-AF65-F5344CB8AC3E}">
        <p14:creationId xmlns:p14="http://schemas.microsoft.com/office/powerpoint/2010/main" val="861542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9391-9503-1955-19F0-E4F1EF63816B}"/>
              </a:ext>
            </a:extLst>
          </p:cNvPr>
          <p:cNvSpPr>
            <a:spLocks noGrp="1"/>
          </p:cNvSpPr>
          <p:nvPr>
            <p:ph type="ctrTitle"/>
          </p:nvPr>
        </p:nvSpPr>
        <p:spPr>
          <a:xfrm>
            <a:off x="1524000" y="484411"/>
            <a:ext cx="9144000" cy="727702"/>
          </a:xfrm>
        </p:spPr>
        <p:txBody>
          <a:bodyPr>
            <a:normAutofit/>
          </a:bodyPr>
          <a:lstStyle/>
          <a:p>
            <a:r>
              <a:rPr lang="en-US" sz="2800" dirty="0">
                <a:solidFill>
                  <a:srgbClr val="C00000"/>
                </a:solidFill>
                <a:latin typeface="Avenir Next LT Pro" panose="020B0504020202020204" pitchFamily="34" charset="77"/>
              </a:rPr>
              <a:t>Application: Multi-Layer Perceptron (MLP)</a:t>
            </a:r>
          </a:p>
        </p:txBody>
      </p:sp>
      <p:sp>
        <p:nvSpPr>
          <p:cNvPr id="3" name="Subtitle 2">
            <a:extLst>
              <a:ext uri="{FF2B5EF4-FFF2-40B4-BE49-F238E27FC236}">
                <a16:creationId xmlns:a16="http://schemas.microsoft.com/office/drawing/2014/main" id="{145205D9-429E-01D3-C0A4-975ACEABC699}"/>
              </a:ext>
            </a:extLst>
          </p:cNvPr>
          <p:cNvSpPr>
            <a:spLocks noGrp="1"/>
          </p:cNvSpPr>
          <p:nvPr>
            <p:ph type="subTitle" idx="1"/>
          </p:nvPr>
        </p:nvSpPr>
        <p:spPr>
          <a:xfrm>
            <a:off x="1524000" y="1733107"/>
            <a:ext cx="9144000" cy="3524693"/>
          </a:xfrm>
        </p:spPr>
        <p:txBody>
          <a:bodyPr>
            <a:normAutofit/>
          </a:bodyPr>
          <a:lstStyle/>
          <a:p>
            <a:pPr marL="342900" indent="-342900" algn="l">
              <a:buAutoNum type="arabicPeriod"/>
            </a:pPr>
            <a:r>
              <a:rPr lang="en-US" sz="1600" dirty="0">
                <a:latin typeface="Avenir Next LT Pro" panose="020B0504020202020204" pitchFamily="34" charset="77"/>
              </a:rPr>
              <a:t>Structure and Function</a:t>
            </a:r>
          </a:p>
          <a:p>
            <a:pPr marL="342900" indent="-342900" algn="l">
              <a:buAutoNum type="arabicPeriod"/>
            </a:pPr>
            <a:r>
              <a:rPr lang="en-US" sz="1600" dirty="0">
                <a:latin typeface="Avenir Next LT Pro" panose="020B0504020202020204" pitchFamily="34" charset="77"/>
              </a:rPr>
              <a:t>Activation Functions</a:t>
            </a:r>
          </a:p>
          <a:p>
            <a:pPr marL="342900" indent="-342900" algn="l">
              <a:buAutoNum type="arabicPeriod"/>
            </a:pPr>
            <a:r>
              <a:rPr lang="en-US" sz="1600" dirty="0">
                <a:latin typeface="Avenir Next LT Pro" panose="020B0504020202020204" pitchFamily="34" charset="77"/>
              </a:rPr>
              <a:t>Applications</a:t>
            </a:r>
          </a:p>
        </p:txBody>
      </p:sp>
    </p:spTree>
    <p:extLst>
      <p:ext uri="{BB962C8B-B14F-4D97-AF65-F5344CB8AC3E}">
        <p14:creationId xmlns:p14="http://schemas.microsoft.com/office/powerpoint/2010/main" val="23973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E8575-25C5-D241-EF89-9681F99D12DD}"/>
              </a:ext>
            </a:extLst>
          </p:cNvPr>
          <p:cNvSpPr txBox="1"/>
          <p:nvPr/>
        </p:nvSpPr>
        <p:spPr>
          <a:xfrm>
            <a:off x="584791" y="425302"/>
            <a:ext cx="10717618"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Application: Logistic Regression</a:t>
            </a:r>
          </a:p>
        </p:txBody>
      </p:sp>
      <p:sp>
        <p:nvSpPr>
          <p:cNvPr id="3" name="TextBox 2">
            <a:extLst>
              <a:ext uri="{FF2B5EF4-FFF2-40B4-BE49-F238E27FC236}">
                <a16:creationId xmlns:a16="http://schemas.microsoft.com/office/drawing/2014/main" id="{2A479D16-DFA4-D0BD-2AE0-3EE7838B4F1E}"/>
              </a:ext>
            </a:extLst>
          </p:cNvPr>
          <p:cNvSpPr txBox="1"/>
          <p:nvPr/>
        </p:nvSpPr>
        <p:spPr>
          <a:xfrm>
            <a:off x="584791" y="1244009"/>
            <a:ext cx="11015330" cy="5509200"/>
          </a:xfrm>
          <a:prstGeom prst="rect">
            <a:avLst/>
          </a:prstGeom>
          <a:noFill/>
        </p:spPr>
        <p:txBody>
          <a:bodyPr wrap="square" rtlCol="0">
            <a:spAutoFit/>
          </a:bodyPr>
          <a:lstStyle/>
          <a:p>
            <a:r>
              <a:rPr lang="en-US" sz="1600" dirty="0">
                <a:latin typeface="Avenir Next LT Pro" panose="020B0504020202020204" pitchFamily="34" charset="77"/>
              </a:rPr>
              <a:t>Logistic regression is a supervised machine learning algorithm used for binary classification, predicting the probability of an event occurring (Yes or No, 0/1) based on input features, by using the sigmoid function to map a linear combination of features to a probability value between 0 and 1.</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Input/output</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input is the independent variable (1 or more features) and the output has two possible values or classes (e.g. Yes/No, True/False, Positive/Negative etc.)</a:t>
            </a:r>
          </a:p>
          <a:p>
            <a:pPr marL="285750" indent="-285750">
              <a:buFont typeface="Arial" panose="020B0604020202020204" pitchFamily="34" charset="0"/>
              <a:buChar char="•"/>
            </a:pPr>
            <a:r>
              <a:rPr lang="en-US" sz="1600" dirty="0">
                <a:latin typeface="Avenir Next LT Pro" panose="020B0504020202020204" pitchFamily="34" charset="77"/>
              </a:rPr>
              <a:t>The Sigmoid function takes a linear combination of input features and transforms it into a probability value between 0 and 1.</a:t>
            </a:r>
          </a:p>
          <a:p>
            <a:pPr marL="285750" indent="-285750">
              <a:buFont typeface="Arial" panose="020B0604020202020204" pitchFamily="34" charset="0"/>
              <a:buChar char="•"/>
            </a:pPr>
            <a:r>
              <a:rPr lang="en-US" sz="1600" dirty="0">
                <a:latin typeface="Avenir Next LT Pro" panose="020B0504020202020204" pitchFamily="34" charset="77"/>
              </a:rPr>
              <a:t>Instead of predicting a specific class directly, logistic regression predicts the probability of an instance belonging to a specific class.</a:t>
            </a:r>
          </a:p>
          <a:p>
            <a:pPr marL="285750" indent="-285750">
              <a:buFont typeface="Arial" panose="020B0604020202020204" pitchFamily="34" charset="0"/>
              <a:buChar char="•"/>
            </a:pPr>
            <a:r>
              <a:rPr lang="en-US" sz="1600" dirty="0">
                <a:latin typeface="Avenir Next LT Pro" panose="020B0504020202020204" pitchFamily="34" charset="77"/>
              </a:rPr>
              <a:t>Multinomial logistic regression (outcome has more than 2 categories) the Softmax function is used in place of the Sigmoid.</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Applications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Spam detection</a:t>
            </a:r>
          </a:p>
          <a:p>
            <a:pPr marL="285750" indent="-285750">
              <a:buFont typeface="Arial" panose="020B0604020202020204" pitchFamily="34" charset="0"/>
              <a:buChar char="•"/>
            </a:pPr>
            <a:r>
              <a:rPr lang="en-US" sz="1600" dirty="0">
                <a:latin typeface="Avenir Next LT Pro" panose="020B0504020202020204" pitchFamily="34" charset="77"/>
              </a:rPr>
              <a:t>Disease diagnosis</a:t>
            </a:r>
          </a:p>
          <a:p>
            <a:pPr marL="285750" indent="-285750">
              <a:buFont typeface="Arial" panose="020B0604020202020204" pitchFamily="34" charset="0"/>
              <a:buChar char="•"/>
            </a:pPr>
            <a:r>
              <a:rPr lang="en-US" sz="1600" dirty="0">
                <a:latin typeface="Avenir Next LT Pro" panose="020B0504020202020204" pitchFamily="34" charset="77"/>
              </a:rPr>
              <a:t>Credit risk assessment</a:t>
            </a:r>
          </a:p>
          <a:p>
            <a:pPr marL="285750" indent="-285750">
              <a:buFont typeface="Arial" panose="020B0604020202020204" pitchFamily="34" charset="0"/>
              <a:buChar char="•"/>
            </a:pPr>
            <a:r>
              <a:rPr lang="en-US" sz="1600" dirty="0">
                <a:latin typeface="Avenir Next LT Pro" panose="020B0504020202020204" pitchFamily="34" charset="77"/>
              </a:rPr>
              <a:t>Sentiment analysis</a:t>
            </a:r>
          </a:p>
          <a:p>
            <a:endParaRPr lang="en-US" sz="1600" dirty="0">
              <a:latin typeface="Avenir Next LT Pro" panose="020B0504020202020204" pitchFamily="34" charset="77"/>
            </a:endParaRPr>
          </a:p>
        </p:txBody>
      </p:sp>
    </p:spTree>
    <p:extLst>
      <p:ext uri="{BB962C8B-B14F-4D97-AF65-F5344CB8AC3E}">
        <p14:creationId xmlns:p14="http://schemas.microsoft.com/office/powerpoint/2010/main" val="209976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072C1-7163-D300-961A-8BCA2457280E}"/>
              </a:ext>
            </a:extLst>
          </p:cNvPr>
          <p:cNvSpPr txBox="1"/>
          <p:nvPr/>
        </p:nvSpPr>
        <p:spPr>
          <a:xfrm>
            <a:off x="776177" y="691116"/>
            <a:ext cx="10366744" cy="4278094"/>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Advantages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Easy to implement and interpret.</a:t>
            </a:r>
          </a:p>
          <a:p>
            <a:pPr marL="285750" indent="-285750">
              <a:buFont typeface="Arial" panose="020B0604020202020204" pitchFamily="34" charset="0"/>
              <a:buChar char="•"/>
            </a:pPr>
            <a:r>
              <a:rPr lang="en-US" sz="1600" dirty="0">
                <a:latin typeface="Avenir Next LT Pro" panose="020B0504020202020204" pitchFamily="34" charset="77"/>
              </a:rPr>
              <a:t>Relatively computationally efficient.</a:t>
            </a:r>
          </a:p>
          <a:p>
            <a:pPr marL="285750" indent="-285750">
              <a:buFont typeface="Arial" panose="020B0604020202020204" pitchFamily="34" charset="0"/>
              <a:buChar char="•"/>
            </a:pPr>
            <a:r>
              <a:rPr lang="en-US" sz="1600" dirty="0">
                <a:latin typeface="Avenir Next LT Pro" panose="020B0504020202020204" pitchFamily="34" charset="77"/>
              </a:rPr>
              <a:t>Provides probabilities, not just class labels.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Disadvantages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Can struggle with non-linear relationships.</a:t>
            </a:r>
          </a:p>
          <a:p>
            <a:pPr marL="285750" indent="-285750">
              <a:buFont typeface="Arial" panose="020B0604020202020204" pitchFamily="34" charset="0"/>
              <a:buChar char="•"/>
            </a:pPr>
            <a:r>
              <a:rPr lang="en-US" sz="1600" dirty="0">
                <a:latin typeface="Avenir Next LT Pro" panose="020B0504020202020204" pitchFamily="34" charset="77"/>
              </a:rPr>
              <a:t>May require a large dataset</a:t>
            </a:r>
          </a:p>
          <a:p>
            <a:pPr marL="285750" indent="-285750">
              <a:buFont typeface="Arial" panose="020B0604020202020204" pitchFamily="34" charset="0"/>
              <a:buChar char="•"/>
            </a:pPr>
            <a:r>
              <a:rPr lang="en-US" sz="1600" dirty="0">
                <a:latin typeface="Avenir Next LT Pro" panose="020B0504020202020204" pitchFamily="34" charset="77"/>
              </a:rPr>
              <a:t>Assumes independence between features.</a:t>
            </a:r>
          </a:p>
          <a:p>
            <a:endParaRPr lang="en-US" sz="1600" dirty="0">
              <a:latin typeface="Avenir Next LT Pro" panose="020B0504020202020204" pitchFamily="34" charset="77"/>
            </a:endParaRP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Evaluation Metrics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Accuracy</a:t>
            </a:r>
          </a:p>
          <a:p>
            <a:pPr marL="285750" indent="-285750">
              <a:buFont typeface="Arial" panose="020B0604020202020204" pitchFamily="34" charset="0"/>
              <a:buChar char="•"/>
            </a:pPr>
            <a:r>
              <a:rPr lang="en-US" sz="1600" dirty="0">
                <a:latin typeface="Avenir Next LT Pro" panose="020B0504020202020204" pitchFamily="34" charset="77"/>
              </a:rPr>
              <a:t>Precision</a:t>
            </a:r>
          </a:p>
        </p:txBody>
      </p:sp>
    </p:spTree>
    <p:extLst>
      <p:ext uri="{BB962C8B-B14F-4D97-AF65-F5344CB8AC3E}">
        <p14:creationId xmlns:p14="http://schemas.microsoft.com/office/powerpoint/2010/main" val="53691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373954-18E9-B35B-DE4E-CEE26033BA38}"/>
              </a:ext>
            </a:extLst>
          </p:cNvPr>
          <p:cNvSpPr txBox="1"/>
          <p:nvPr/>
        </p:nvSpPr>
        <p:spPr>
          <a:xfrm>
            <a:off x="499730" y="372140"/>
            <a:ext cx="11057861"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Application: Multiclass Classification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15873D-8569-94A1-9EFF-4C995D6E13B8}"/>
                  </a:ext>
                </a:extLst>
              </p:cNvPr>
              <p:cNvSpPr txBox="1"/>
              <p:nvPr/>
            </p:nvSpPr>
            <p:spPr>
              <a:xfrm>
                <a:off x="765544" y="1148316"/>
                <a:ext cx="10983433" cy="5374933"/>
              </a:xfrm>
              <a:prstGeom prst="rect">
                <a:avLst/>
              </a:prstGeom>
              <a:noFill/>
            </p:spPr>
            <p:txBody>
              <a:bodyPr wrap="square" rtlCol="0">
                <a:spAutoFit/>
              </a:bodyPr>
              <a:lstStyle/>
              <a:p>
                <a:r>
                  <a:rPr lang="en-US" sz="1600" dirty="0">
                    <a:latin typeface="Avenir Next LT Pro" panose="020B0504020202020204" pitchFamily="34" charset="77"/>
                  </a:rPr>
                  <a:t>For multiclass classification, the goal is to predict the category of an input instance from a set of tree or more possible classes.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Examples of multiclass classification</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Identifying different types of animals in images.</a:t>
                </a:r>
              </a:p>
              <a:p>
                <a:pPr marL="285750" indent="-285750">
                  <a:buFont typeface="Arial" panose="020B0604020202020204" pitchFamily="34" charset="0"/>
                  <a:buChar char="•"/>
                </a:pPr>
                <a:r>
                  <a:rPr lang="en-US" sz="1600" dirty="0">
                    <a:latin typeface="Avenir Next LT Pro" panose="020B0504020202020204" pitchFamily="34" charset="77"/>
                  </a:rPr>
                  <a:t>Classifying emails as spam, marketing, or personal.</a:t>
                </a:r>
              </a:p>
              <a:p>
                <a:pPr marL="285750" indent="-285750">
                  <a:buFont typeface="Arial" panose="020B0604020202020204" pitchFamily="34" charset="0"/>
                  <a:buChar char="•"/>
                </a:pPr>
                <a:r>
                  <a:rPr lang="en-US" sz="1600" dirty="0">
                    <a:latin typeface="Avenir Next LT Pro" panose="020B0504020202020204" pitchFamily="34" charset="77"/>
                  </a:rPr>
                  <a:t>Predicting the type of handwritten digit (0-9) from an image.</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Examples of Algorithms</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Logistic regression (with Softmax); it extends binary logistic regression to handle multiple classes.</a:t>
                </a:r>
              </a:p>
              <a:p>
                <a:pPr marL="285750" indent="-285750">
                  <a:buFont typeface="Arial" panose="020B0604020202020204" pitchFamily="34" charset="0"/>
                  <a:buChar char="•"/>
                </a:pPr>
                <a:r>
                  <a:rPr lang="en-US" sz="1600" dirty="0">
                    <a:latin typeface="Avenir Next LT Pro" panose="020B0504020202020204" pitchFamily="34" charset="77"/>
                  </a:rPr>
                  <a:t>Support Vector Machines (SVM)</a:t>
                </a:r>
              </a:p>
              <a:p>
                <a:pPr marL="285750" indent="-285750">
                  <a:buFont typeface="Arial" panose="020B0604020202020204" pitchFamily="34" charset="0"/>
                  <a:buChar char="•"/>
                </a:pPr>
                <a:r>
                  <a:rPr lang="en-US" sz="1600" dirty="0">
                    <a:latin typeface="Avenir Next LT Pro" panose="020B0504020202020204" pitchFamily="34" charset="77"/>
                  </a:rPr>
                  <a:t>Decision Trees</a:t>
                </a:r>
              </a:p>
              <a:p>
                <a:pPr marL="285750" indent="-285750">
                  <a:buFont typeface="Arial" panose="020B0604020202020204" pitchFamily="34" charset="0"/>
                  <a:buChar char="•"/>
                </a:pPr>
                <a:r>
                  <a:rPr lang="en-US" sz="1600" dirty="0">
                    <a:latin typeface="Avenir Next LT Pro" panose="020B0504020202020204" pitchFamily="34" charset="77"/>
                  </a:rPr>
                  <a:t>K-Nearest Neighbors (KNN)</a:t>
                </a:r>
              </a:p>
              <a:p>
                <a:pPr marL="285750" indent="-285750">
                  <a:buFont typeface="Arial" panose="020B0604020202020204" pitchFamily="34" charset="0"/>
                  <a:buChar char="•"/>
                </a:pPr>
                <a:r>
                  <a:rPr lang="en-US" sz="1600" dirty="0">
                    <a:latin typeface="Avenir Next LT Pro" panose="020B0504020202020204" pitchFamily="34" charset="77"/>
                  </a:rPr>
                  <a:t>Neural Networks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Evaluation Metrics</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Accuracy: the proportion of correctly classified instances.</a:t>
                </a:r>
              </a:p>
              <a:p>
                <a:pPr marL="285750" indent="-285750">
                  <a:buFont typeface="Arial" panose="020B0604020202020204" pitchFamily="34" charset="0"/>
                  <a:buChar char="•"/>
                </a:pPr>
                <a:r>
                  <a:rPr lang="en-US" sz="1600" dirty="0">
                    <a:latin typeface="Avenir Next LT Pro" panose="020B0504020202020204" pitchFamily="34" charset="77"/>
                  </a:rPr>
                  <a:t>Precision: the ability to avoid false positives for a specific class.</a:t>
                </a:r>
              </a:p>
              <a:p>
                <a:pPr marL="285750" indent="-285750">
                  <a:buFont typeface="Arial" panose="020B0604020202020204" pitchFamily="34" charset="0"/>
                  <a:buChar char="•"/>
                </a:pPr>
                <a:r>
                  <a:rPr lang="en-US" sz="1600" dirty="0">
                    <a:latin typeface="Avenir Next LT Pro" panose="020B0504020202020204" pitchFamily="34" charset="77"/>
                  </a:rPr>
                  <a:t>Recall: the ability to find all relevant instances for a specific class.</a:t>
                </a:r>
              </a:p>
              <a:p>
                <a:pPr marL="285750" indent="-285750">
                  <a:buFont typeface="Arial" panose="020B0604020202020204" pitchFamily="34" charset="0"/>
                  <a:buChar char="•"/>
                </a:pPr>
                <a:r>
                  <a:rPr lang="en-US" sz="1600" dirty="0">
                    <a:latin typeface="Avenir Next LT Pro" panose="020B0504020202020204" pitchFamily="34" charset="77"/>
                  </a:rPr>
                  <a:t>F1-score: the harmonic mean of precision and recall </a:t>
                </a:r>
                <a14:m>
                  <m:oMath xmlns:m="http://schemas.openxmlformats.org/officeDocument/2006/math">
                    <m:r>
                      <a:rPr lang="en-US" sz="1600" b="0" i="0" smtClean="0">
                        <a:latin typeface="Cambria Math" panose="02040503050406030204" pitchFamily="18" charset="0"/>
                      </a:rPr>
                      <m:t>2</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𝑃𝑟𝑒𝑐𝑖𝑠𝑖𝑜𝑛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𝑅𝑒𝑐𝑎𝑙𝑙</m:t>
                        </m:r>
                      </m:num>
                      <m:den>
                        <m:r>
                          <a:rPr lang="en-US" sz="1600" b="0" i="1" smtClean="0">
                            <a:latin typeface="Cambria Math" panose="02040503050406030204" pitchFamily="18" charset="0"/>
                          </a:rPr>
                          <m:t>𝑃𝑟𝑒𝑐𝑖𝑠𝑖𝑜𝑛</m:t>
                        </m:r>
                        <m:r>
                          <a:rPr lang="en-US" sz="1600" b="0" i="1" smtClean="0">
                            <a:latin typeface="Cambria Math" panose="02040503050406030204" pitchFamily="18" charset="0"/>
                          </a:rPr>
                          <m:t>+</m:t>
                        </m:r>
                        <m:r>
                          <a:rPr lang="en-US" sz="1600" b="0" i="1" smtClean="0">
                            <a:latin typeface="Cambria Math" panose="02040503050406030204" pitchFamily="18" charset="0"/>
                          </a:rPr>
                          <m:t>𝑅𝑒𝑐𝑎𝑙𝑙</m:t>
                        </m:r>
                      </m:den>
                    </m:f>
                  </m:oMath>
                </a14:m>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Confusion Matrix: a table that shows the performance of a classification model by class.</a:t>
                </a:r>
              </a:p>
            </p:txBody>
          </p:sp>
        </mc:Choice>
        <mc:Fallback xmlns="">
          <p:sp>
            <p:nvSpPr>
              <p:cNvPr id="4" name="TextBox 3">
                <a:extLst>
                  <a:ext uri="{FF2B5EF4-FFF2-40B4-BE49-F238E27FC236}">
                    <a16:creationId xmlns:a16="http://schemas.microsoft.com/office/drawing/2014/main" id="{C815873D-8569-94A1-9EFF-4C995D6E13B8}"/>
                  </a:ext>
                </a:extLst>
              </p:cNvPr>
              <p:cNvSpPr txBox="1">
                <a:spLocks noRot="1" noChangeAspect="1" noMove="1" noResize="1" noEditPoints="1" noAdjustHandles="1" noChangeArrowheads="1" noChangeShapeType="1" noTextEdit="1"/>
              </p:cNvSpPr>
              <p:nvPr/>
            </p:nvSpPr>
            <p:spPr>
              <a:xfrm>
                <a:off x="765544" y="1148316"/>
                <a:ext cx="10983433" cy="5374933"/>
              </a:xfrm>
              <a:prstGeom prst="rect">
                <a:avLst/>
              </a:prstGeom>
              <a:blipFill>
                <a:blip r:embed="rId2"/>
                <a:stretch>
                  <a:fillRect l="-347" t="-472" r="-809" b="-472"/>
                </a:stretch>
              </a:blipFill>
            </p:spPr>
            <p:txBody>
              <a:bodyPr/>
              <a:lstStyle/>
              <a:p>
                <a:r>
                  <a:rPr lang="en-US">
                    <a:noFill/>
                  </a:rPr>
                  <a:t> </a:t>
                </a:r>
              </a:p>
            </p:txBody>
          </p:sp>
        </mc:Fallback>
      </mc:AlternateContent>
    </p:spTree>
    <p:extLst>
      <p:ext uri="{BB962C8B-B14F-4D97-AF65-F5344CB8AC3E}">
        <p14:creationId xmlns:p14="http://schemas.microsoft.com/office/powerpoint/2010/main" val="147404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50030E-37C8-B721-2FA7-47437D31A880}"/>
              </a:ext>
            </a:extLst>
          </p:cNvPr>
          <p:cNvSpPr txBox="1"/>
          <p:nvPr/>
        </p:nvSpPr>
        <p:spPr>
          <a:xfrm>
            <a:off x="733647" y="584791"/>
            <a:ext cx="10951534" cy="3539430"/>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Dealing with Imbalanced Datasets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Under-sampling: reduce the number of samples in the majority classes.</a:t>
            </a:r>
          </a:p>
          <a:p>
            <a:pPr marL="285750" indent="-285750">
              <a:buFont typeface="Arial" panose="020B0604020202020204" pitchFamily="34" charset="0"/>
              <a:buChar char="•"/>
            </a:pPr>
            <a:r>
              <a:rPr lang="en-US" sz="1600" dirty="0">
                <a:latin typeface="Avenir Next LT Pro" panose="020B0504020202020204" pitchFamily="34" charset="77"/>
              </a:rPr>
              <a:t>Over-sampling: increase the number of samples in the minority classes.</a:t>
            </a:r>
          </a:p>
          <a:p>
            <a:pPr marL="285750" indent="-285750">
              <a:buFont typeface="Arial" panose="020B0604020202020204" pitchFamily="34" charset="0"/>
              <a:buChar char="•"/>
            </a:pPr>
            <a:r>
              <a:rPr lang="en-US" sz="1600" dirty="0">
                <a:latin typeface="Avenir Next LT Pro" panose="020B0504020202020204" pitchFamily="34" charset="77"/>
              </a:rPr>
              <a:t>Synthetic Data Generation: Create synthetic samples for the minority classes.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Loss functions for multi-class classification</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solidFill>
                  <a:srgbClr val="C00000"/>
                </a:solidFill>
                <a:latin typeface="Avenir Next LT Pro" panose="020B0504020202020204" pitchFamily="34" charset="77"/>
              </a:rPr>
              <a:t>Categorical Cross-Entropy Loss </a:t>
            </a:r>
            <a:r>
              <a:rPr lang="en-US" sz="1600" dirty="0">
                <a:latin typeface="Avenir Next LT Pro" panose="020B0504020202020204" pitchFamily="34" charset="77"/>
              </a:rPr>
              <a:t>(Log Loss): it quantifies the difference between the predicted probability distribution and the actual (true) class labels (in one-hot encoded vectors).</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solidFill>
                  <a:srgbClr val="C00000"/>
                </a:solidFill>
                <a:latin typeface="Avenir Next LT Pro" panose="020B0504020202020204" pitchFamily="34" charset="77"/>
              </a:rPr>
              <a:t>Sparce Categorical Cross-Entropy Loss</a:t>
            </a:r>
            <a:r>
              <a:rPr lang="en-US" sz="1600" dirty="0">
                <a:latin typeface="Avenir Next LT Pro" panose="020B0504020202020204" pitchFamily="34" charset="77"/>
              </a:rPr>
              <a:t>: a variation of categorical cross-entropy, specifically designed for scenarios where the true labels are provided as integers (e.g., 0, 1, 2) instead of one-hot encoded vectors.</a:t>
            </a:r>
          </a:p>
          <a:p>
            <a:r>
              <a:rPr lang="en-US" sz="1600" dirty="0">
                <a:latin typeface="Avenir Next LT Pro" panose="020B0504020202020204" pitchFamily="34" charset="77"/>
              </a:rPr>
              <a:t>      It is particularly useful when dealing with large datasets and a large number of classes.</a:t>
            </a:r>
          </a:p>
        </p:txBody>
      </p:sp>
    </p:spTree>
    <p:extLst>
      <p:ext uri="{BB962C8B-B14F-4D97-AF65-F5344CB8AC3E}">
        <p14:creationId xmlns:p14="http://schemas.microsoft.com/office/powerpoint/2010/main" val="363375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CBA73-472D-90B5-CEB1-797309C3330F}"/>
              </a:ext>
            </a:extLst>
          </p:cNvPr>
          <p:cNvSpPr txBox="1"/>
          <p:nvPr/>
        </p:nvSpPr>
        <p:spPr>
          <a:xfrm>
            <a:off x="765544" y="446567"/>
            <a:ext cx="10239154"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More of the Softmax Function</a:t>
            </a:r>
          </a:p>
        </p:txBody>
      </p:sp>
      <p:sp>
        <p:nvSpPr>
          <p:cNvPr id="3" name="TextBox 2">
            <a:extLst>
              <a:ext uri="{FF2B5EF4-FFF2-40B4-BE49-F238E27FC236}">
                <a16:creationId xmlns:a16="http://schemas.microsoft.com/office/drawing/2014/main" id="{2ED4605B-EE21-2B24-01A8-89D77C5A8CD5}"/>
              </a:ext>
            </a:extLst>
          </p:cNvPr>
          <p:cNvSpPr txBox="1"/>
          <p:nvPr/>
        </p:nvSpPr>
        <p:spPr>
          <a:xfrm>
            <a:off x="1275907" y="1169581"/>
            <a:ext cx="10047767" cy="584775"/>
          </a:xfrm>
          <a:prstGeom prst="rect">
            <a:avLst/>
          </a:prstGeom>
          <a:noFill/>
        </p:spPr>
        <p:txBody>
          <a:bodyPr wrap="square" rtlCol="0">
            <a:spAutoFit/>
          </a:bodyPr>
          <a:lstStyle/>
          <a:p>
            <a:r>
              <a:rPr lang="en-US" sz="1600" dirty="0">
                <a:latin typeface="Avenir Next LT Pro" panose="020B0504020202020204" pitchFamily="34" charset="77"/>
              </a:rPr>
              <a:t>The Softmax activation function transforms the output of a neural network into a probability distribution over the classes, ensuring that the probabilities for all classes sum up to 1.</a:t>
            </a:r>
          </a:p>
        </p:txBody>
      </p:sp>
      <p:pic>
        <p:nvPicPr>
          <p:cNvPr id="1026" name="Picture 2" descr="Common Loss functions in machine learning for Classification model | by  Sushant Kumar | Analytics Vidhya | Medium">
            <a:extLst>
              <a:ext uri="{FF2B5EF4-FFF2-40B4-BE49-F238E27FC236}">
                <a16:creationId xmlns:a16="http://schemas.microsoft.com/office/drawing/2014/main" id="{226C7E68-12B7-98DF-3D37-0408D7F1B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303" y="2108039"/>
            <a:ext cx="5877696" cy="3321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05199-D3D5-2CE5-1446-D6F8109CC0EF}"/>
              </a:ext>
            </a:extLst>
          </p:cNvPr>
          <p:cNvSpPr txBox="1"/>
          <p:nvPr/>
        </p:nvSpPr>
        <p:spPr>
          <a:xfrm>
            <a:off x="6314303" y="5696465"/>
            <a:ext cx="5560540" cy="338554"/>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Cross-entropy loss as a function of the Softmax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B22BB7-DF5F-59D6-AAD8-D2354330F93A}"/>
                  </a:ext>
                </a:extLst>
              </p:cNvPr>
              <p:cNvSpPr txBox="1"/>
              <p:nvPr/>
            </p:nvSpPr>
            <p:spPr>
              <a:xfrm>
                <a:off x="882502" y="2108039"/>
                <a:ext cx="4784651" cy="2027093"/>
              </a:xfrm>
              <a:prstGeom prst="rect">
                <a:avLst/>
              </a:prstGeom>
              <a:noFill/>
            </p:spPr>
            <p:txBody>
              <a:bodyPr wrap="square" rtlCol="0">
                <a:spAutoFit/>
              </a:bodyPr>
              <a:lstStyle/>
              <a:p>
                <a:r>
                  <a:rPr lang="en-US" sz="1600" dirty="0">
                    <a:latin typeface="Avenir Next LT Pro" panose="020B0504020202020204" pitchFamily="34" charset="77"/>
                  </a:rPr>
                  <a:t>Recall that the Softmax of a vector z in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b="0" i="1" smtClean="0">
                            <a:latin typeface="Cambria Math" panose="02040503050406030204" pitchFamily="18" charset="0"/>
                          </a:rPr>
                          <m:t>𝑛</m:t>
                        </m:r>
                      </m:sup>
                    </m:sSup>
                  </m:oMath>
                </a14:m>
                <a:r>
                  <a:rPr lang="en-US" sz="1600" dirty="0">
                    <a:latin typeface="Avenir Next LT Pro" panose="020B0504020202020204" pitchFamily="34" charset="77"/>
                  </a:rPr>
                  <a:t> is a vector S(z) in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𝑅</m:t>
                        </m:r>
                      </m:e>
                      <m:sup>
                        <m:r>
                          <a:rPr lang="en-US" sz="1600" i="1">
                            <a:latin typeface="Cambria Math" panose="02040503050406030204" pitchFamily="18" charset="0"/>
                          </a:rPr>
                          <m:t>𝑛</m:t>
                        </m:r>
                      </m:sup>
                    </m:sSup>
                  </m:oMath>
                </a14:m>
                <a:r>
                  <a:rPr lang="en-US" sz="1600" dirty="0">
                    <a:latin typeface="Avenir Next LT Pro" panose="020B0504020202020204" pitchFamily="34" charset="77"/>
                  </a:rPr>
                  <a:t> whose </a:t>
                </a:r>
                <a:r>
                  <a:rPr lang="en-US" sz="1600" dirty="0" err="1">
                    <a:latin typeface="Avenir Next LT Pro" panose="020B0504020202020204" pitchFamily="34" charset="77"/>
                  </a:rPr>
                  <a:t>i</a:t>
                </a:r>
                <a:r>
                  <a:rPr lang="en-US" sz="1600" baseline="30000" dirty="0" err="1">
                    <a:latin typeface="Avenir Next LT Pro" panose="020B0504020202020204" pitchFamily="34" charset="77"/>
                  </a:rPr>
                  <a:t>th</a:t>
                </a:r>
                <a:r>
                  <a:rPr lang="en-US" sz="1600" dirty="0">
                    <a:latin typeface="Avenir Next LT Pro" panose="020B0504020202020204" pitchFamily="34" charset="77"/>
                  </a:rPr>
                  <a:t>  coordinate is </a:t>
                </a:r>
                <a:endParaRPr lang="en-US" sz="1800" i="1" dirty="0">
                  <a:latin typeface="Cambria Math" panose="02040503050406030204" pitchFamily="18" charset="0"/>
                </a:endParaRP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𝑆</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sub>
                            </m:sSub>
                          </m:sup>
                        </m:sSup>
                      </m:num>
                      <m:den>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𝑘</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𝑘</m:t>
                                    </m:r>
                                  </m:sub>
                                </m:sSub>
                              </m:sup>
                            </m:sSup>
                          </m:e>
                        </m:nary>
                      </m:den>
                    </m:f>
                  </m:oMath>
                </a14:m>
                <a:r>
                  <a:rPr lang="en-US" sz="1800" dirty="0"/>
                  <a:t>.</a:t>
                </a:r>
              </a:p>
              <a:p>
                <a:endParaRPr lang="en-US" sz="1600" dirty="0">
                  <a:latin typeface="Avenir Next LT Pro" panose="020B0504020202020204" pitchFamily="34" charset="77"/>
                </a:endParaRPr>
              </a:p>
              <a:p>
                <a:r>
                  <a:rPr lang="en-US" sz="1600" dirty="0">
                    <a:latin typeface="Avenir Next LT Pro" panose="020B0504020202020204" pitchFamily="34" charset="77"/>
                  </a:rPr>
                  <a:t>Then, </a:t>
                </a:r>
                <a14:m>
                  <m:oMath xmlns:m="http://schemas.openxmlformats.org/officeDocument/2006/math">
                    <m:f>
                      <m:fPr>
                        <m:ctrlPr>
                          <a:rPr lang="en-US" sz="1800" i="1" smtClean="0">
                            <a:solidFill>
                              <a:srgbClr val="0070C0"/>
                            </a:solidFill>
                            <a:latin typeface="Cambria Math" panose="02040503050406030204" pitchFamily="18" charset="0"/>
                          </a:rPr>
                        </m:ctrlPr>
                      </m:fPr>
                      <m:num>
                        <m:r>
                          <a:rPr lang="en-US" sz="1800" i="1" smtClean="0">
                            <a:solidFill>
                              <a:srgbClr val="0070C0"/>
                            </a:solidFill>
                            <a:latin typeface="Cambria Math" panose="02040503050406030204" pitchFamily="18" charset="0"/>
                            <a:ea typeface="Cambria Math" panose="02040503050406030204" pitchFamily="18" charset="0"/>
                          </a:rPr>
                          <m:t>𝜕</m:t>
                        </m:r>
                        <m:sSub>
                          <m:sSubPr>
                            <m:ctrlPr>
                              <a:rPr lang="en-US" sz="1800" i="1" smtClean="0">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𝑆</m:t>
                            </m:r>
                          </m:e>
                          <m:sub>
                            <m:r>
                              <a:rPr lang="en-US" sz="1800" b="0" i="1" smtClean="0">
                                <a:solidFill>
                                  <a:srgbClr val="0070C0"/>
                                </a:solidFill>
                                <a:latin typeface="Cambria Math" panose="02040503050406030204" pitchFamily="18" charset="0"/>
                                <a:ea typeface="Cambria Math" panose="02040503050406030204" pitchFamily="18" charset="0"/>
                              </a:rPr>
                              <m:t>𝑖</m:t>
                            </m:r>
                          </m:sub>
                        </m:sSub>
                      </m:num>
                      <m:den>
                        <m:r>
                          <a:rPr lang="en-US" sz="1800" i="1" smtClean="0">
                            <a:solidFill>
                              <a:srgbClr val="0070C0"/>
                            </a:solidFill>
                            <a:latin typeface="Cambria Math" panose="02040503050406030204" pitchFamily="18" charset="0"/>
                            <a:ea typeface="Cambria Math" panose="02040503050406030204" pitchFamily="18" charset="0"/>
                          </a:rPr>
                          <m:t>𝜕</m:t>
                        </m:r>
                        <m:sSub>
                          <m:sSubPr>
                            <m:ctrlPr>
                              <a:rPr lang="en-US" sz="1800" i="1" smtClean="0">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𝑧</m:t>
                            </m:r>
                          </m:e>
                          <m:sub>
                            <m:r>
                              <a:rPr lang="en-US" sz="1800" b="0" i="1" smtClean="0">
                                <a:solidFill>
                                  <a:srgbClr val="0070C0"/>
                                </a:solidFill>
                                <a:latin typeface="Cambria Math" panose="02040503050406030204" pitchFamily="18" charset="0"/>
                                <a:ea typeface="Cambria Math" panose="02040503050406030204" pitchFamily="18" charset="0"/>
                              </a:rPr>
                              <m:t>𝑗</m:t>
                            </m:r>
                          </m:sub>
                        </m:sSub>
                      </m:den>
                    </m:f>
                    <m:r>
                      <a:rPr lang="en-US" sz="1800" b="0" i="1" smtClean="0">
                        <a:solidFill>
                          <a:srgbClr val="0070C0"/>
                        </a:solidFill>
                        <a:latin typeface="Cambria Math" panose="02040503050406030204" pitchFamily="18" charset="0"/>
                      </a:rPr>
                      <m:t>=</m:t>
                    </m:r>
                    <m:sSub>
                      <m:sSubPr>
                        <m:ctrlPr>
                          <a:rPr lang="en-US"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𝑆</m:t>
                        </m:r>
                      </m:e>
                      <m:sub>
                        <m:r>
                          <a:rPr lang="en-US" sz="1800" b="0" i="1" smtClean="0">
                            <a:solidFill>
                              <a:srgbClr val="0070C0"/>
                            </a:solidFill>
                            <a:latin typeface="Cambria Math" panose="02040503050406030204" pitchFamily="18" charset="0"/>
                          </a:rPr>
                          <m:t>𝑖</m:t>
                        </m:r>
                      </m:sub>
                    </m:sSub>
                    <m:r>
                      <a:rPr lang="en-US" sz="1800" b="0" i="1" smtClean="0">
                        <a:solidFill>
                          <a:srgbClr val="0070C0"/>
                        </a:solidFill>
                        <a:latin typeface="Cambria Math" panose="02040503050406030204" pitchFamily="18" charset="0"/>
                      </a:rPr>
                      <m:t>(</m:t>
                    </m:r>
                    <m:sSub>
                      <m:sSubPr>
                        <m:ctrlPr>
                          <a:rPr lang="en-US"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𝛿</m:t>
                        </m:r>
                      </m:e>
                      <m:sub>
                        <m:r>
                          <a:rPr lang="en-US" sz="1800" b="0" i="1" smtClean="0">
                            <a:solidFill>
                              <a:srgbClr val="0070C0"/>
                            </a:solidFill>
                            <a:latin typeface="Cambria Math" panose="02040503050406030204" pitchFamily="18" charset="0"/>
                          </a:rPr>
                          <m:t>𝑖𝑗</m:t>
                        </m:r>
                      </m:sub>
                    </m:sSub>
                    <m:r>
                      <a:rPr lang="en-US" sz="1800" b="0" i="1" smtClean="0">
                        <a:solidFill>
                          <a:srgbClr val="0070C0"/>
                        </a:solidFill>
                        <a:latin typeface="Cambria Math" panose="02040503050406030204" pitchFamily="18" charset="0"/>
                      </a:rPr>
                      <m:t>−</m:t>
                    </m:r>
                    <m:sSub>
                      <m:sSubPr>
                        <m:ctrlPr>
                          <a:rPr lang="en-US"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𝑆</m:t>
                        </m:r>
                      </m:e>
                      <m:sub>
                        <m:r>
                          <a:rPr lang="en-US" sz="1800" b="0" i="1" smtClean="0">
                            <a:solidFill>
                              <a:srgbClr val="0070C0"/>
                            </a:solidFill>
                            <a:latin typeface="Cambria Math" panose="02040503050406030204" pitchFamily="18" charset="0"/>
                          </a:rPr>
                          <m:t>𝑗</m:t>
                        </m:r>
                      </m:sub>
                    </m:sSub>
                    <m:r>
                      <a:rPr lang="en-US" sz="1800" b="0" i="1" smtClean="0">
                        <a:solidFill>
                          <a:srgbClr val="0070C0"/>
                        </a:solidFill>
                        <a:latin typeface="Cambria Math" panose="02040503050406030204" pitchFamily="18" charset="0"/>
                      </a:rPr>
                      <m:t>)</m:t>
                    </m:r>
                  </m:oMath>
                </a14:m>
                <a:r>
                  <a:rPr lang="en-US" sz="1800" dirty="0"/>
                  <a:t>. </a:t>
                </a:r>
              </a:p>
              <a:p>
                <a:endParaRPr lang="en-US" sz="1600" dirty="0">
                  <a:latin typeface="Avenir Next LT Pro" panose="020B0504020202020204" pitchFamily="34" charset="77"/>
                </a:endParaRPr>
              </a:p>
            </p:txBody>
          </p:sp>
        </mc:Choice>
        <mc:Fallback xmlns="">
          <p:sp>
            <p:nvSpPr>
              <p:cNvPr id="5" name="TextBox 4">
                <a:extLst>
                  <a:ext uri="{FF2B5EF4-FFF2-40B4-BE49-F238E27FC236}">
                    <a16:creationId xmlns:a16="http://schemas.microsoft.com/office/drawing/2014/main" id="{25B22BB7-DF5F-59D6-AAD8-D2354330F93A}"/>
                  </a:ext>
                </a:extLst>
              </p:cNvPr>
              <p:cNvSpPr txBox="1">
                <a:spLocks noRot="1" noChangeAspect="1" noMove="1" noResize="1" noEditPoints="1" noAdjustHandles="1" noChangeArrowheads="1" noChangeShapeType="1" noTextEdit="1"/>
              </p:cNvSpPr>
              <p:nvPr/>
            </p:nvSpPr>
            <p:spPr>
              <a:xfrm>
                <a:off x="882502" y="2108039"/>
                <a:ext cx="4784651" cy="2027093"/>
              </a:xfrm>
              <a:prstGeom prst="rect">
                <a:avLst/>
              </a:prstGeom>
              <a:blipFill>
                <a:blip r:embed="rId4"/>
                <a:stretch>
                  <a:fillRect l="-794"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249E6C-CEFD-23B9-F714-333FFDC04595}"/>
                  </a:ext>
                </a:extLst>
              </p:cNvPr>
              <p:cNvSpPr txBox="1"/>
              <p:nvPr/>
            </p:nvSpPr>
            <p:spPr>
              <a:xfrm>
                <a:off x="903767" y="4135132"/>
                <a:ext cx="5005828" cy="1863267"/>
              </a:xfrm>
              <a:prstGeom prst="rect">
                <a:avLst/>
              </a:prstGeom>
              <a:noFill/>
            </p:spPr>
            <p:txBody>
              <a:bodyPr wrap="square" rtlCol="0">
                <a:spAutoFit/>
              </a:bodyPr>
              <a:lstStyle/>
              <a:p>
                <a:r>
                  <a:rPr lang="en-US" sz="1600" dirty="0">
                    <a:latin typeface="Avenir Next LT Pro" panose="020B0504020202020204" pitchFamily="34" charset="77"/>
                  </a:rPr>
                  <a:t>For the Cross-entropy loss </a:t>
                </a:r>
              </a:p>
              <a:p>
                <a:r>
                  <a:rPr lang="en-US" sz="1600" dirty="0">
                    <a:latin typeface="Avenir Next LT Pro" panose="020B0504020202020204" pitchFamily="34" charset="77"/>
                  </a:rPr>
                  <a:t>L = CE=</a:t>
                </a:r>
                <a14:m>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𝑙𝑛</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𝑘</m:t>
                                </m:r>
                              </m:sub>
                            </m:sSub>
                          </m:e>
                        </m:d>
                      </m:e>
                    </m:nary>
                  </m:oMath>
                </a14:m>
                <a:r>
                  <a:rPr lang="en-US" sz="1600" dirty="0">
                    <a:latin typeface="Avenir Next LT Pro" panose="020B0504020202020204" pitchFamily="34" charset="77"/>
                  </a:rPr>
                  <a:t>, where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𝑘</m:t>
                        </m:r>
                      </m:sub>
                    </m:sSub>
                  </m:oMath>
                </a14:m>
                <a:r>
                  <a:rPr lang="en-US" sz="1600" dirty="0">
                    <a:latin typeface="Avenir Next LT Pro" panose="020B0504020202020204" pitchFamily="34" charset="77"/>
                  </a:rPr>
                  <a:t> is the label for class k and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oMath>
                </a14:m>
                <a:r>
                  <a:rPr lang="en-US" sz="1600" dirty="0">
                    <a:latin typeface="Avenir Next LT Pro" panose="020B0504020202020204" pitchFamily="34" charset="77"/>
                  </a:rPr>
                  <a:t>is the corresponding Softmax prediction.</a:t>
                </a:r>
              </a:p>
              <a:p>
                <a:endParaRPr lang="en-US" sz="1600" dirty="0">
                  <a:latin typeface="Avenir Next LT Pro" panose="020B0504020202020204" pitchFamily="34" charset="77"/>
                </a:endParaRPr>
              </a:p>
              <a:p>
                <a:pPr/>
                <a14:m>
                  <m:oMathPara xmlns:m="http://schemas.openxmlformats.org/officeDocument/2006/math">
                    <m:oMathParaPr>
                      <m:jc m:val="centerGroup"/>
                    </m:oMathParaPr>
                    <m:oMath xmlns:m="http://schemas.openxmlformats.org/officeDocument/2006/math">
                      <m:f>
                        <m:fPr>
                          <m:ctrlPr>
                            <a:rPr lang="en-US" sz="1600" i="1" smtClean="0">
                              <a:solidFill>
                                <a:srgbClr val="0070C0"/>
                              </a:solidFill>
                              <a:latin typeface="Cambria Math" panose="02040503050406030204" pitchFamily="18" charset="0"/>
                            </a:rPr>
                          </m:ctrlPr>
                        </m:fPr>
                        <m:num>
                          <m:r>
                            <a:rPr lang="en-US" sz="1600" i="1" smtClean="0">
                              <a:solidFill>
                                <a:srgbClr val="0070C0"/>
                              </a:solidFill>
                              <a:latin typeface="Cambria Math" panose="02040503050406030204" pitchFamily="18" charset="0"/>
                              <a:ea typeface="Cambria Math" panose="02040503050406030204" pitchFamily="18" charset="0"/>
                            </a:rPr>
                            <m:t>𝜕</m:t>
                          </m:r>
                          <m:r>
                            <a:rPr lang="en-US" sz="1600" b="0" i="1" smtClean="0">
                              <a:solidFill>
                                <a:srgbClr val="0070C0"/>
                              </a:solidFill>
                              <a:latin typeface="Cambria Math" panose="02040503050406030204" pitchFamily="18" charset="0"/>
                              <a:ea typeface="Cambria Math" panose="02040503050406030204" pitchFamily="18" charset="0"/>
                            </a:rPr>
                            <m:t>𝐿</m:t>
                          </m:r>
                        </m:num>
                        <m:den>
                          <m:r>
                            <a:rPr lang="en-US" sz="1600" i="1" smtClean="0">
                              <a:solidFill>
                                <a:srgbClr val="0070C0"/>
                              </a:solidFill>
                              <a:latin typeface="Cambria Math" panose="02040503050406030204" pitchFamily="18" charset="0"/>
                              <a:ea typeface="Cambria Math" panose="02040503050406030204" pitchFamily="18" charset="0"/>
                            </a:rPr>
                            <m:t>𝜕</m:t>
                          </m:r>
                          <m:sSub>
                            <m:sSubPr>
                              <m:ctrlPr>
                                <a:rPr lang="en-US" sz="1600" i="1" smtClean="0">
                                  <a:solidFill>
                                    <a:srgbClr val="0070C0"/>
                                  </a:solidFill>
                                  <a:latin typeface="Cambria Math" panose="02040503050406030204" pitchFamily="18" charset="0"/>
                                  <a:ea typeface="Cambria Math" panose="02040503050406030204" pitchFamily="18" charset="0"/>
                                </a:rPr>
                              </m:ctrlPr>
                            </m:sSubPr>
                            <m:e>
                              <m:r>
                                <a:rPr lang="en-US" sz="1600" b="0" i="1" smtClean="0">
                                  <a:solidFill>
                                    <a:srgbClr val="0070C0"/>
                                  </a:solidFill>
                                  <a:latin typeface="Cambria Math" panose="02040503050406030204" pitchFamily="18" charset="0"/>
                                  <a:ea typeface="Cambria Math" panose="02040503050406030204" pitchFamily="18" charset="0"/>
                                </a:rPr>
                                <m:t>𝑧</m:t>
                              </m:r>
                            </m:e>
                            <m:sub>
                              <m:r>
                                <a:rPr lang="en-US" sz="1600" b="0" i="1" smtClean="0">
                                  <a:solidFill>
                                    <a:srgbClr val="0070C0"/>
                                  </a:solidFill>
                                  <a:latin typeface="Cambria Math" panose="02040503050406030204" pitchFamily="18" charset="0"/>
                                  <a:ea typeface="Cambria Math" panose="02040503050406030204" pitchFamily="18" charset="0"/>
                                </a:rPr>
                                <m:t>𝑖</m:t>
                              </m:r>
                            </m:sub>
                          </m:sSub>
                        </m:den>
                      </m:f>
                      <m:r>
                        <a:rPr lang="en-US" sz="1600" b="0" i="1" smtClean="0">
                          <a:solidFill>
                            <a:srgbClr val="0070C0"/>
                          </a:solidFill>
                          <a:latin typeface="Cambria Math" panose="02040503050406030204" pitchFamily="18" charset="0"/>
                        </a:rPr>
                        <m:t>=</m:t>
                      </m:r>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𝑆</m:t>
                          </m:r>
                        </m:e>
                        <m:sub>
                          <m:r>
                            <a:rPr lang="en-US" sz="1600" b="0" i="1" smtClean="0">
                              <a:solidFill>
                                <a:srgbClr val="0070C0"/>
                              </a:solidFill>
                              <a:latin typeface="Cambria Math" panose="02040503050406030204" pitchFamily="18" charset="0"/>
                            </a:rPr>
                            <m:t>𝑖</m:t>
                          </m:r>
                        </m:sub>
                      </m:sSub>
                      <m:r>
                        <a:rPr lang="en-US" sz="1600" b="0" i="1" smtClean="0">
                          <a:solidFill>
                            <a:srgbClr val="0070C0"/>
                          </a:solidFill>
                          <a:latin typeface="Cambria Math" panose="02040503050406030204" pitchFamily="18" charset="0"/>
                        </a:rPr>
                        <m:t>−</m:t>
                      </m:r>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𝑦</m:t>
                          </m:r>
                        </m:e>
                        <m:sub>
                          <m:r>
                            <a:rPr lang="en-US" sz="1600" b="0" i="1" smtClean="0">
                              <a:solidFill>
                                <a:srgbClr val="0070C0"/>
                              </a:solidFill>
                              <a:latin typeface="Cambria Math" panose="02040503050406030204" pitchFamily="18" charset="0"/>
                            </a:rPr>
                            <m:t>𝑖</m:t>
                          </m:r>
                        </m:sub>
                      </m:sSub>
                    </m:oMath>
                  </m:oMathPara>
                </a14:m>
                <a:endParaRPr lang="en-US" sz="1600" dirty="0">
                  <a:latin typeface="Avenir Next LT Pro" panose="020B0504020202020204" pitchFamily="34" charset="77"/>
                </a:endParaRPr>
              </a:p>
            </p:txBody>
          </p:sp>
        </mc:Choice>
        <mc:Fallback xmlns="">
          <p:sp>
            <p:nvSpPr>
              <p:cNvPr id="6" name="TextBox 5">
                <a:extLst>
                  <a:ext uri="{FF2B5EF4-FFF2-40B4-BE49-F238E27FC236}">
                    <a16:creationId xmlns:a16="http://schemas.microsoft.com/office/drawing/2014/main" id="{D4249E6C-CEFD-23B9-F714-333FFDC04595}"/>
                  </a:ext>
                </a:extLst>
              </p:cNvPr>
              <p:cNvSpPr txBox="1">
                <a:spLocks noRot="1" noChangeAspect="1" noMove="1" noResize="1" noEditPoints="1" noAdjustHandles="1" noChangeArrowheads="1" noChangeShapeType="1" noTextEdit="1"/>
              </p:cNvSpPr>
              <p:nvPr/>
            </p:nvSpPr>
            <p:spPr>
              <a:xfrm>
                <a:off x="903767" y="4135132"/>
                <a:ext cx="5005828" cy="1863267"/>
              </a:xfrm>
              <a:prstGeom prst="rect">
                <a:avLst/>
              </a:prstGeom>
              <a:blipFill>
                <a:blip r:embed="rId5"/>
                <a:stretch>
                  <a:fillRect l="-759" t="-6081"/>
                </a:stretch>
              </a:blipFill>
            </p:spPr>
            <p:txBody>
              <a:bodyPr/>
              <a:lstStyle/>
              <a:p>
                <a:r>
                  <a:rPr lang="en-US">
                    <a:noFill/>
                  </a:rPr>
                  <a:t> </a:t>
                </a:r>
              </a:p>
            </p:txBody>
          </p:sp>
        </mc:Fallback>
      </mc:AlternateContent>
    </p:spTree>
    <p:extLst>
      <p:ext uri="{BB962C8B-B14F-4D97-AF65-F5344CB8AC3E}">
        <p14:creationId xmlns:p14="http://schemas.microsoft.com/office/powerpoint/2010/main" val="4180550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AFF5D1-7972-F2C8-325F-C48235292EDF}"/>
              </a:ext>
            </a:extLst>
          </p:cNvPr>
          <p:cNvSpPr txBox="1"/>
          <p:nvPr/>
        </p:nvSpPr>
        <p:spPr>
          <a:xfrm>
            <a:off x="733647" y="414670"/>
            <a:ext cx="10813311"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Example of Classification on the MNIST Data Set</a:t>
            </a:r>
          </a:p>
        </p:txBody>
      </p:sp>
      <p:sp>
        <p:nvSpPr>
          <p:cNvPr id="3" name="TextBox 2">
            <a:extLst>
              <a:ext uri="{FF2B5EF4-FFF2-40B4-BE49-F238E27FC236}">
                <a16:creationId xmlns:a16="http://schemas.microsoft.com/office/drawing/2014/main" id="{A4F60F71-C9D6-7720-18D3-76A6AA2A8EDA}"/>
              </a:ext>
            </a:extLst>
          </p:cNvPr>
          <p:cNvSpPr txBox="1"/>
          <p:nvPr/>
        </p:nvSpPr>
        <p:spPr>
          <a:xfrm>
            <a:off x="1166036" y="937890"/>
            <a:ext cx="10292317" cy="5909310"/>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 fetch the data with </a:t>
            </a:r>
            <a:r>
              <a:rPr lang="en-US" sz="1600" dirty="0" err="1">
                <a:solidFill>
                  <a:srgbClr val="C00000"/>
                </a:solidFill>
                <a:latin typeface="Avenir Next LT Pro" panose="020B0504020202020204" pitchFamily="34" charset="77"/>
              </a:rPr>
              <a:t>tensorflow</a:t>
            </a:r>
            <a:r>
              <a:rPr lang="en-US" sz="1600" dirty="0">
                <a:solidFill>
                  <a:srgbClr val="C00000"/>
                </a:solidFill>
                <a:latin typeface="Avenir Next LT Pro" panose="020B0504020202020204" pitchFamily="34" charset="77"/>
              </a:rPr>
              <a:t> </a:t>
            </a:r>
          </a:p>
          <a:p>
            <a:r>
              <a:rPr lang="en-US" sz="1600" dirty="0" err="1">
                <a:latin typeface="Avenir Next LT Pro" panose="020B0504020202020204" pitchFamily="34" charset="77"/>
              </a:rPr>
              <a:t>mnist</a:t>
            </a:r>
            <a:r>
              <a:rPr lang="en-US" sz="1600" dirty="0">
                <a:latin typeface="Avenir Next LT Pro" panose="020B0504020202020204" pitchFamily="34" charset="77"/>
              </a:rPr>
              <a:t> = </a:t>
            </a:r>
            <a:r>
              <a:rPr lang="en-US" sz="1600" dirty="0" err="1">
                <a:latin typeface="Avenir Next LT Pro" panose="020B0504020202020204" pitchFamily="34" charset="77"/>
              </a:rPr>
              <a:t>tf.keras.datasets.mnist</a:t>
            </a:r>
            <a:endParaRPr lang="en-US" sz="1600" dirty="0">
              <a:latin typeface="Avenir Next LT Pro" panose="020B0504020202020204" pitchFamily="34" charset="77"/>
            </a:endParaRPr>
          </a:p>
          <a:p>
            <a:endParaRPr lang="en-US" sz="1800" dirty="0"/>
          </a:p>
          <a:p>
            <a:r>
              <a:rPr lang="en-US" sz="1600" dirty="0">
                <a:solidFill>
                  <a:srgbClr val="C00000"/>
                </a:solidFill>
                <a:latin typeface="Avenir Next LT Pro" panose="020B0504020202020204" pitchFamily="34" charset="77"/>
              </a:rPr>
              <a:t>#download the images (28x28 handwritten digits</a:t>
            </a:r>
          </a:p>
          <a:p>
            <a:r>
              <a:rPr lang="en-US" sz="1600" dirty="0">
                <a:latin typeface="Avenir Next LT Pro" panose="020B0504020202020204" pitchFamily="34" charset="77"/>
              </a:rPr>
              <a:t>(</a:t>
            </a:r>
            <a:r>
              <a:rPr lang="en-US" sz="1600" dirty="0" err="1">
                <a:latin typeface="Avenir Next LT Pro" panose="020B0504020202020204" pitchFamily="34" charset="77"/>
              </a:rPr>
              <a:t>x_train</a:t>
            </a:r>
            <a:r>
              <a:rPr lang="en-US" sz="1600" dirty="0">
                <a:latin typeface="Avenir Next LT Pro" panose="020B0504020202020204" pitchFamily="34" charset="77"/>
              </a:rPr>
              <a:t>, </a:t>
            </a:r>
            <a:r>
              <a:rPr lang="en-US" sz="1600" dirty="0" err="1">
                <a:latin typeface="Avenir Next LT Pro" panose="020B0504020202020204" pitchFamily="34" charset="77"/>
              </a:rPr>
              <a:t>y_train</a:t>
            </a:r>
            <a:r>
              <a:rPr lang="en-US" sz="1600" dirty="0">
                <a:latin typeface="Avenir Next LT Pro" panose="020B0504020202020204" pitchFamily="34" charset="77"/>
              </a:rPr>
              <a:t>), (</a:t>
            </a:r>
            <a:r>
              <a:rPr lang="en-US" sz="1600" dirty="0" err="1">
                <a:latin typeface="Avenir Next LT Pro" panose="020B0504020202020204" pitchFamily="34" charset="77"/>
              </a:rPr>
              <a:t>x_test</a:t>
            </a:r>
            <a:r>
              <a:rPr lang="en-US" sz="1600" dirty="0">
                <a:latin typeface="Avenir Next LT Pro" panose="020B0504020202020204" pitchFamily="34" charset="77"/>
              </a:rPr>
              <a:t>, </a:t>
            </a:r>
            <a:r>
              <a:rPr lang="en-US" sz="1600" dirty="0" err="1">
                <a:latin typeface="Avenir Next LT Pro" panose="020B0504020202020204" pitchFamily="34" charset="77"/>
              </a:rPr>
              <a:t>y_test</a:t>
            </a:r>
            <a:r>
              <a:rPr lang="en-US" sz="1600" dirty="0">
                <a:latin typeface="Avenir Next LT Pro" panose="020B0504020202020204" pitchFamily="34" charset="77"/>
              </a:rPr>
              <a:t>) = </a:t>
            </a:r>
            <a:r>
              <a:rPr lang="en-US" sz="1600" dirty="0" err="1">
                <a:latin typeface="Avenir Next LT Pro" panose="020B0504020202020204" pitchFamily="34" charset="77"/>
              </a:rPr>
              <a:t>mnist.load_data</a:t>
            </a:r>
            <a:r>
              <a:rPr lang="en-US" sz="1600" dirty="0">
                <a:latin typeface="Avenir Next LT Pro" panose="020B0504020202020204" pitchFamily="34" charset="77"/>
              </a:rPr>
              <a:t>()</a:t>
            </a:r>
          </a:p>
          <a:p>
            <a:endParaRPr lang="en-US" sz="1800" dirty="0"/>
          </a:p>
          <a:p>
            <a:r>
              <a:rPr lang="en-US" sz="1600" dirty="0">
                <a:solidFill>
                  <a:srgbClr val="C00000"/>
                </a:solidFill>
                <a:latin typeface="Avenir Next LT Pro" panose="020B0504020202020204" pitchFamily="34" charset="77"/>
              </a:rPr>
              <a:t>#normalize data</a:t>
            </a:r>
          </a:p>
          <a:p>
            <a:r>
              <a:rPr lang="en-US" sz="1600" dirty="0" err="1">
                <a:latin typeface="Avenir Next LT Pro" panose="020B0504020202020204" pitchFamily="34" charset="77"/>
              </a:rPr>
              <a:t>x_train</a:t>
            </a:r>
            <a:r>
              <a:rPr lang="en-US" sz="1600" dirty="0">
                <a:latin typeface="Avenir Next LT Pro" panose="020B0504020202020204" pitchFamily="34" charset="77"/>
              </a:rPr>
              <a:t>, </a:t>
            </a:r>
            <a:r>
              <a:rPr lang="en-US" sz="1600" dirty="0" err="1">
                <a:latin typeface="Avenir Next LT Pro" panose="020B0504020202020204" pitchFamily="34" charset="77"/>
              </a:rPr>
              <a:t>x_test</a:t>
            </a:r>
            <a:r>
              <a:rPr lang="en-US" sz="1600" dirty="0">
                <a:latin typeface="Avenir Next LT Pro" panose="020B0504020202020204" pitchFamily="34" charset="77"/>
              </a:rPr>
              <a:t> = </a:t>
            </a:r>
            <a:r>
              <a:rPr lang="en-US" sz="1600" dirty="0" err="1">
                <a:latin typeface="Avenir Next LT Pro" panose="020B0504020202020204" pitchFamily="34" charset="77"/>
              </a:rPr>
              <a:t>x_train</a:t>
            </a:r>
            <a:r>
              <a:rPr lang="en-US" sz="1600" dirty="0">
                <a:latin typeface="Avenir Next LT Pro" panose="020B0504020202020204" pitchFamily="34" charset="77"/>
              </a:rPr>
              <a:t> / 255.0, </a:t>
            </a:r>
            <a:r>
              <a:rPr lang="en-US" sz="1600" dirty="0" err="1">
                <a:latin typeface="Avenir Next LT Pro" panose="020B0504020202020204" pitchFamily="34" charset="77"/>
              </a:rPr>
              <a:t>x_test</a:t>
            </a:r>
            <a:r>
              <a:rPr lang="en-US" sz="1600" dirty="0">
                <a:latin typeface="Avenir Next LT Pro" panose="020B0504020202020204" pitchFamily="34" charset="77"/>
              </a:rPr>
              <a:t> / 255.0</a:t>
            </a:r>
          </a:p>
          <a:p>
            <a:endParaRPr lang="en-US" dirty="0"/>
          </a:p>
          <a:p>
            <a:r>
              <a:rPr lang="en-US" sz="1800" dirty="0">
                <a:solidFill>
                  <a:srgbClr val="C00000"/>
                </a:solidFill>
              </a:rPr>
              <a:t>#</a:t>
            </a:r>
            <a:r>
              <a:rPr lang="en-US" sz="1600" dirty="0">
                <a:solidFill>
                  <a:srgbClr val="C00000"/>
                </a:solidFill>
                <a:latin typeface="Avenir Next LT Pro" panose="020B0504020202020204" pitchFamily="34" charset="77"/>
              </a:rPr>
              <a:t>define the model</a:t>
            </a:r>
          </a:p>
          <a:p>
            <a:r>
              <a:rPr lang="en-US" sz="1600" dirty="0">
                <a:latin typeface="Avenir Next LT Pro" panose="020B0504020202020204" pitchFamily="34" charset="77"/>
              </a:rPr>
              <a:t>model = </a:t>
            </a:r>
            <a:r>
              <a:rPr lang="en-US" sz="1600" dirty="0" err="1">
                <a:latin typeface="Avenir Next LT Pro" panose="020B0504020202020204" pitchFamily="34" charset="77"/>
              </a:rPr>
              <a:t>tf.keras.models.Sequential</a:t>
            </a:r>
            <a:r>
              <a:rPr lang="en-US" sz="1600" dirty="0">
                <a:latin typeface="Avenir Next LT Pro" panose="020B0504020202020204" pitchFamily="34" charset="77"/>
              </a:rPr>
              <a:t>([ </a:t>
            </a:r>
          </a:p>
          <a:p>
            <a:pPr marL="0" indent="0">
              <a:buNone/>
            </a:pPr>
            <a:r>
              <a:rPr lang="en-US" sz="1600" dirty="0">
                <a:latin typeface="Avenir Next LT Pro" panose="020B0504020202020204" pitchFamily="34" charset="77"/>
              </a:rPr>
              <a:t>    </a:t>
            </a:r>
            <a:r>
              <a:rPr lang="en-US" sz="1600" dirty="0" err="1">
                <a:latin typeface="Avenir Next LT Pro" panose="020B0504020202020204" pitchFamily="34" charset="77"/>
              </a:rPr>
              <a:t>tf.keras.layers.Flatten</a:t>
            </a:r>
            <a:r>
              <a:rPr lang="en-US" sz="1600" dirty="0">
                <a:latin typeface="Avenir Next LT Pro" panose="020B0504020202020204" pitchFamily="34" charset="77"/>
              </a:rPr>
              <a:t>(</a:t>
            </a:r>
            <a:r>
              <a:rPr lang="en-US" sz="1600" dirty="0" err="1">
                <a:latin typeface="Avenir Next LT Pro" panose="020B0504020202020204" pitchFamily="34" charset="77"/>
              </a:rPr>
              <a:t>input_shape</a:t>
            </a:r>
            <a:r>
              <a:rPr lang="en-US" sz="1600" dirty="0">
                <a:latin typeface="Avenir Next LT Pro" panose="020B0504020202020204" pitchFamily="34" charset="77"/>
              </a:rPr>
              <a:t>=(28, 28)),</a:t>
            </a:r>
          </a:p>
          <a:p>
            <a:pPr marL="0" indent="0">
              <a:buNone/>
            </a:pPr>
            <a:r>
              <a:rPr lang="en-US" sz="1600" dirty="0">
                <a:latin typeface="Avenir Next LT Pro" panose="020B0504020202020204" pitchFamily="34" charset="77"/>
              </a:rPr>
              <a:t>    </a:t>
            </a:r>
            <a:r>
              <a:rPr lang="en-US" sz="1600" dirty="0" err="1">
                <a:latin typeface="Avenir Next LT Pro" panose="020B0504020202020204" pitchFamily="34" charset="77"/>
              </a:rPr>
              <a:t>tf.keras.layers.Dense</a:t>
            </a:r>
            <a:r>
              <a:rPr lang="en-US" sz="1600" dirty="0">
                <a:latin typeface="Avenir Next LT Pro" panose="020B0504020202020204" pitchFamily="34" charset="77"/>
              </a:rPr>
              <a:t>(16, activation=‘</a:t>
            </a:r>
            <a:r>
              <a:rPr lang="en-US" sz="1600" dirty="0" err="1">
                <a:latin typeface="Avenir Next LT Pro" panose="020B0504020202020204" pitchFamily="34" charset="77"/>
              </a:rPr>
              <a:t>relu</a:t>
            </a:r>
            <a:r>
              <a:rPr lang="en-US" sz="1600" dirty="0">
                <a:latin typeface="Avenir Next LT Pro" panose="020B0504020202020204" pitchFamily="34" charset="77"/>
              </a:rPr>
              <a:t>’),</a:t>
            </a:r>
          </a:p>
          <a:p>
            <a:pPr marL="0" indent="0">
              <a:buNone/>
            </a:pPr>
            <a:r>
              <a:rPr lang="en-US" sz="1600" dirty="0">
                <a:latin typeface="Avenir Next LT Pro" panose="020B0504020202020204" pitchFamily="34" charset="77"/>
              </a:rPr>
              <a:t>    </a:t>
            </a:r>
            <a:r>
              <a:rPr lang="en-US" sz="1600" dirty="0" err="1">
                <a:latin typeface="Avenir Next LT Pro" panose="020B0504020202020204" pitchFamily="34" charset="77"/>
              </a:rPr>
              <a:t>tf.keras.layers.Dense</a:t>
            </a:r>
            <a:r>
              <a:rPr lang="en-US" sz="1600" dirty="0">
                <a:latin typeface="Avenir Next LT Pro" panose="020B0504020202020204" pitchFamily="34" charset="77"/>
              </a:rPr>
              <a:t>(16, activation=‘</a:t>
            </a:r>
            <a:r>
              <a:rPr lang="en-US" sz="1600" dirty="0" err="1">
                <a:latin typeface="Avenir Next LT Pro" panose="020B0504020202020204" pitchFamily="34" charset="77"/>
              </a:rPr>
              <a:t>relu</a:t>
            </a:r>
            <a:r>
              <a:rPr lang="en-US" sz="1600" dirty="0">
                <a:latin typeface="Avenir Next LT Pro" panose="020B0504020202020204" pitchFamily="34" charset="77"/>
              </a:rPr>
              <a:t>’),</a:t>
            </a:r>
          </a:p>
          <a:p>
            <a:pPr marL="0" indent="0">
              <a:buNone/>
            </a:pPr>
            <a:r>
              <a:rPr lang="en-US" sz="1600" dirty="0">
                <a:latin typeface="Avenir Next LT Pro" panose="020B0504020202020204" pitchFamily="34" charset="77"/>
              </a:rPr>
              <a:t> </a:t>
            </a:r>
            <a:r>
              <a:rPr lang="en-US" sz="1600" dirty="0" err="1">
                <a:latin typeface="Avenir Next LT Pro" panose="020B0504020202020204" pitchFamily="34" charset="77"/>
              </a:rPr>
              <a:t>tf.keras.layers.Dense</a:t>
            </a:r>
            <a:r>
              <a:rPr lang="en-US" sz="1600" dirty="0">
                <a:latin typeface="Avenir Next LT Pro" panose="020B0504020202020204" pitchFamily="34" charset="77"/>
              </a:rPr>
              <a:t>(10, activation=‘</a:t>
            </a:r>
            <a:r>
              <a:rPr lang="en-US" sz="1600" dirty="0" err="1">
                <a:latin typeface="Avenir Next LT Pro" panose="020B0504020202020204" pitchFamily="34" charset="77"/>
              </a:rPr>
              <a:t>softmax</a:t>
            </a:r>
            <a:r>
              <a:rPr lang="en-US" sz="1600" dirty="0">
                <a:latin typeface="Avenir Next LT Pro" panose="020B0504020202020204" pitchFamily="34" charset="77"/>
              </a:rPr>
              <a:t>’) ])</a:t>
            </a:r>
          </a:p>
          <a:p>
            <a:pPr marL="0" indent="0">
              <a:buNone/>
            </a:pPr>
            <a:endParaRPr lang="en-US" sz="1600" dirty="0">
              <a:latin typeface="Avenir Next LT Pro" panose="020B0504020202020204" pitchFamily="34" charset="77"/>
            </a:endParaRPr>
          </a:p>
          <a:p>
            <a:pPr marL="0" indent="0">
              <a:buNone/>
            </a:pPr>
            <a:r>
              <a:rPr lang="en-US" sz="1600" dirty="0">
                <a:solidFill>
                  <a:srgbClr val="C00000"/>
                </a:solidFill>
                <a:latin typeface="Avenir Next LT Pro" panose="020B0504020202020204" pitchFamily="34" charset="77"/>
              </a:rPr>
              <a:t>#compile the model</a:t>
            </a:r>
          </a:p>
          <a:p>
            <a:pPr marL="0" indent="0">
              <a:buNone/>
            </a:pPr>
            <a:r>
              <a:rPr lang="en-US" dirty="0"/>
              <a:t> </a:t>
            </a:r>
            <a:r>
              <a:rPr lang="en-US" sz="1600" dirty="0" err="1">
                <a:latin typeface="Avenir Next LT Pro" panose="020B0504020202020204" pitchFamily="34" charset="77"/>
              </a:rPr>
              <a:t>model.compile</a:t>
            </a:r>
            <a:r>
              <a:rPr lang="en-US" sz="1600" dirty="0">
                <a:latin typeface="Avenir Next LT Pro" panose="020B0504020202020204" pitchFamily="34" charset="77"/>
              </a:rPr>
              <a:t>(optimizer=‘</a:t>
            </a:r>
            <a:r>
              <a:rPr lang="en-US" sz="1600" dirty="0" err="1">
                <a:latin typeface="Avenir Next LT Pro" panose="020B0504020202020204" pitchFamily="34" charset="77"/>
              </a:rPr>
              <a:t>sgd</a:t>
            </a:r>
            <a:r>
              <a:rPr lang="en-US" sz="1600" dirty="0">
                <a:latin typeface="Avenir Next LT Pro" panose="020B0504020202020204" pitchFamily="34" charset="77"/>
              </a:rPr>
              <a:t>’, loss=‘</a:t>
            </a:r>
            <a:r>
              <a:rPr lang="en-US" sz="1600" dirty="0" err="1">
                <a:latin typeface="Avenir Next LT Pro" panose="020B0504020202020204" pitchFamily="34" charset="77"/>
              </a:rPr>
              <a:t>categorical_Crossentropy</a:t>
            </a:r>
            <a:r>
              <a:rPr lang="en-US" sz="1600" dirty="0">
                <a:latin typeface="Avenir Next LT Pro" panose="020B0504020202020204" pitchFamily="34" charset="77"/>
              </a:rPr>
              <a:t>’, metrics=[‘accuracy’] )</a:t>
            </a:r>
          </a:p>
          <a:p>
            <a:pPr marL="0" indent="0">
              <a:buNone/>
            </a:pPr>
            <a:r>
              <a:rPr lang="en-US" sz="1600" dirty="0">
                <a:latin typeface="Avenir Next LT Pro" panose="020B0504020202020204" pitchFamily="34" charset="77"/>
              </a:rPr>
              <a:t> </a:t>
            </a:r>
            <a:r>
              <a:rPr lang="en-US" sz="1600" dirty="0" err="1">
                <a:latin typeface="Avenir Next LT Pro" panose="020B0504020202020204" pitchFamily="34" charset="77"/>
              </a:rPr>
              <a:t>model.summary</a:t>
            </a:r>
            <a:endParaRPr lang="en-US" sz="1600" dirty="0">
              <a:latin typeface="Avenir Next LT Pro" panose="020B0504020202020204" pitchFamily="34" charset="77"/>
            </a:endParaRPr>
          </a:p>
          <a:p>
            <a:pPr marL="0" indent="0">
              <a:buNone/>
            </a:pPr>
            <a:endParaRPr lang="en-US" sz="1600" dirty="0">
              <a:latin typeface="Avenir Next LT Pro" panose="020B0504020202020204" pitchFamily="34" charset="77"/>
            </a:endParaRPr>
          </a:p>
          <a:p>
            <a:pPr marL="0" indent="0">
              <a:buNone/>
            </a:pPr>
            <a:r>
              <a:rPr lang="en-US" sz="1600" dirty="0">
                <a:solidFill>
                  <a:srgbClr val="C00000"/>
                </a:solidFill>
                <a:latin typeface="Avenir Next LT Pro" panose="020B0504020202020204" pitchFamily="34" charset="77"/>
              </a:rPr>
              <a:t>#run the model</a:t>
            </a:r>
          </a:p>
          <a:p>
            <a:pPr marL="0" indent="0">
              <a:buNone/>
            </a:pPr>
            <a:r>
              <a:rPr lang="en-US" sz="1600" dirty="0">
                <a:latin typeface="Avenir Next LT Pro" panose="020B0504020202020204" pitchFamily="34" charset="77"/>
              </a:rPr>
              <a:t> </a:t>
            </a:r>
            <a:r>
              <a:rPr lang="en-US" sz="1600" dirty="0" err="1">
                <a:latin typeface="Avenir Next LT Pro" panose="020B0504020202020204" pitchFamily="34" charset="77"/>
              </a:rPr>
              <a:t>model.fit</a:t>
            </a:r>
            <a:r>
              <a:rPr lang="en-US" sz="1600" dirty="0">
                <a:latin typeface="Avenir Next LT Pro" panose="020B0504020202020204" pitchFamily="34" charset="77"/>
              </a:rPr>
              <a:t>(</a:t>
            </a:r>
            <a:r>
              <a:rPr lang="en-US" sz="1600" dirty="0" err="1">
                <a:latin typeface="Avenir Next LT Pro" panose="020B0504020202020204" pitchFamily="34" charset="77"/>
              </a:rPr>
              <a:t>x_train</a:t>
            </a:r>
            <a:r>
              <a:rPr lang="en-US" sz="1600" dirty="0">
                <a:latin typeface="Avenir Next LT Pro" panose="020B0504020202020204" pitchFamily="34" charset="77"/>
              </a:rPr>
              <a:t>, </a:t>
            </a:r>
            <a:r>
              <a:rPr lang="en-US" sz="1600" dirty="0" err="1">
                <a:latin typeface="Avenir Next LT Pro" panose="020B0504020202020204" pitchFamily="34" charset="77"/>
              </a:rPr>
              <a:t>y_train</a:t>
            </a:r>
            <a:r>
              <a:rPr lang="en-US" sz="1600" dirty="0">
                <a:latin typeface="Avenir Next LT Pro" panose="020B0504020202020204" pitchFamily="34" charset="77"/>
              </a:rPr>
              <a:t>, epoch=3, </a:t>
            </a:r>
            <a:r>
              <a:rPr lang="en-US" sz="1600" dirty="0" err="1">
                <a:latin typeface="Avenir Next LT Pro" panose="020B0504020202020204" pitchFamily="34" charset="77"/>
              </a:rPr>
              <a:t>batch_size</a:t>
            </a:r>
            <a:r>
              <a:rPr lang="en-US" sz="1600" dirty="0">
                <a:latin typeface="Avenir Next LT Pro" panose="020B0504020202020204" pitchFamily="34" charset="77"/>
              </a:rPr>
              <a:t>=10)</a:t>
            </a:r>
          </a:p>
          <a:p>
            <a:endParaRPr lang="en-US" sz="1600" dirty="0">
              <a:latin typeface="Avenir Next LT Pro" panose="020B0504020202020204" pitchFamily="34" charset="77"/>
            </a:endParaRPr>
          </a:p>
        </p:txBody>
      </p:sp>
    </p:spTree>
    <p:extLst>
      <p:ext uri="{BB962C8B-B14F-4D97-AF65-F5344CB8AC3E}">
        <p14:creationId xmlns:p14="http://schemas.microsoft.com/office/powerpoint/2010/main" val="291121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3FD7-AE36-025A-8841-3261E542FB52}"/>
              </a:ext>
            </a:extLst>
          </p:cNvPr>
          <p:cNvSpPr>
            <a:spLocks noGrp="1"/>
          </p:cNvSpPr>
          <p:nvPr>
            <p:ph type="title"/>
          </p:nvPr>
        </p:nvSpPr>
        <p:spPr>
          <a:xfrm>
            <a:off x="2224964" y="546540"/>
            <a:ext cx="9357436" cy="493986"/>
          </a:xfrm>
        </p:spPr>
        <p:txBody>
          <a:bodyPr>
            <a:normAutofit/>
          </a:bodyPr>
          <a:lstStyle/>
          <a:p>
            <a:pPr algn="ctr"/>
            <a:r>
              <a:rPr lang="en-US" sz="2800" dirty="0">
                <a:solidFill>
                  <a:srgbClr val="C00000"/>
                </a:solidFill>
                <a:latin typeface="Avenir Next LT Pro" panose="020B0504020202020204" pitchFamily="34" charset="77"/>
              </a:rPr>
              <a:t>(</a:t>
            </a:r>
            <a:r>
              <a:rPr lang="en-US" sz="2800" dirty="0" err="1">
                <a:solidFill>
                  <a:srgbClr val="C00000"/>
                </a:solidFill>
                <a:latin typeface="Avenir Next LT Pro" panose="020B0504020202020204" pitchFamily="34" charset="77"/>
              </a:rPr>
              <a:t>Mnist</a:t>
            </a:r>
            <a:r>
              <a:rPr lang="en-US" sz="2800" dirty="0">
                <a:solidFill>
                  <a:srgbClr val="C00000"/>
                </a:solidFill>
                <a:latin typeface="Avenir Next LT Pro" panose="020B0504020202020204" pitchFamily="34" charset="77"/>
              </a:rPr>
              <a:t>) multi-layer perceptron network</a:t>
            </a:r>
          </a:p>
        </p:txBody>
      </p:sp>
      <p:pic>
        <p:nvPicPr>
          <p:cNvPr id="4098" name="Picture 2">
            <a:extLst>
              <a:ext uri="{FF2B5EF4-FFF2-40B4-BE49-F238E27FC236}">
                <a16:creationId xmlns:a16="http://schemas.microsoft.com/office/drawing/2014/main" id="{9A8FFE5B-32EE-9DD2-1D39-D33209090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88" y="1124607"/>
            <a:ext cx="9331160" cy="52604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EA15BE3-F69D-B840-698C-9E354DA49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19301" y="2600327"/>
            <a:ext cx="6229352"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52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46D3-FF8F-0FB6-AE1E-EB6212DF9A15}"/>
              </a:ext>
            </a:extLst>
          </p:cNvPr>
          <p:cNvSpPr>
            <a:spLocks noGrp="1"/>
          </p:cNvSpPr>
          <p:nvPr>
            <p:ph type="title"/>
          </p:nvPr>
        </p:nvSpPr>
        <p:spPr>
          <a:xfrm>
            <a:off x="1116419" y="223285"/>
            <a:ext cx="10496461" cy="789970"/>
          </a:xfrm>
        </p:spPr>
        <p:txBody>
          <a:bodyPr>
            <a:normAutofit/>
          </a:bodyPr>
          <a:lstStyle/>
          <a:p>
            <a:pPr algn="ctr"/>
            <a:r>
              <a:rPr lang="en-US" sz="2800" dirty="0">
                <a:solidFill>
                  <a:srgbClr val="C00000"/>
                </a:solidFill>
                <a:latin typeface="Avenir Next LT Pro" panose="020B0504020202020204" pitchFamily="34" charset="77"/>
              </a:rPr>
              <a:t>Numerical Example</a:t>
            </a:r>
          </a:p>
        </p:txBody>
      </p:sp>
      <p:pic>
        <p:nvPicPr>
          <p:cNvPr id="6" name="Picture 6" descr="page7image32170080">
            <a:extLst>
              <a:ext uri="{FF2B5EF4-FFF2-40B4-BE49-F238E27FC236}">
                <a16:creationId xmlns:a16="http://schemas.microsoft.com/office/drawing/2014/main" id="{0979DD10-0768-5CFC-0C19-8535CE98D1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4239" y="1349489"/>
            <a:ext cx="5423755" cy="3630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F3D57C-498F-606F-6ABD-9EEB8CE27773}"/>
              </a:ext>
            </a:extLst>
          </p:cNvPr>
          <p:cNvSpPr txBox="1"/>
          <p:nvPr/>
        </p:nvSpPr>
        <p:spPr>
          <a:xfrm>
            <a:off x="436835" y="1349489"/>
            <a:ext cx="5737404" cy="4524315"/>
          </a:xfrm>
          <a:prstGeom prst="rect">
            <a:avLst/>
          </a:prstGeom>
          <a:noFill/>
        </p:spPr>
        <p:txBody>
          <a:bodyPr wrap="none" rtlCol="0">
            <a:spAutoFit/>
          </a:bodyPr>
          <a:lstStyle/>
          <a:p>
            <a:r>
              <a:rPr lang="en-US" sz="1600" dirty="0">
                <a:latin typeface="Avenir Next LT Pro" panose="020B0504020202020204" pitchFamily="34" charset="77"/>
              </a:rPr>
              <a:t>Simple Neural Network with:</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1 Input layer (2 features)</a:t>
            </a:r>
          </a:p>
          <a:p>
            <a:pPr marL="285750" indent="-285750">
              <a:buFont typeface="Arial" panose="020B0604020202020204" pitchFamily="34" charset="0"/>
              <a:buChar char="•"/>
            </a:pPr>
            <a:r>
              <a:rPr lang="en-US" sz="1600" dirty="0">
                <a:latin typeface="Avenir Next LT Pro" panose="020B0504020202020204" pitchFamily="34" charset="77"/>
              </a:rPr>
              <a:t>1 Hidden layer (2 neurons, activation sigmoid)</a:t>
            </a:r>
          </a:p>
          <a:p>
            <a:pPr marL="285750" indent="-285750">
              <a:buFont typeface="Arial" panose="020B0604020202020204" pitchFamily="34" charset="0"/>
              <a:buChar char="•"/>
            </a:pPr>
            <a:r>
              <a:rPr lang="en-US" sz="1600" dirty="0">
                <a:latin typeface="Avenir Next LT Pro" panose="020B0504020202020204" pitchFamily="34" charset="77"/>
              </a:rPr>
              <a:t>1 Output layer (2 nodes for 2 classes, activation sigmoid)</a:t>
            </a:r>
          </a:p>
          <a:p>
            <a:endParaRPr lang="en-US" sz="1600" dirty="0">
              <a:latin typeface="Avenir Next LT Pro" panose="020B0504020202020204" pitchFamily="34" charset="77"/>
            </a:endParaRPr>
          </a:p>
          <a:p>
            <a:r>
              <a:rPr lang="en-US" sz="1600" dirty="0">
                <a:latin typeface="Avenir Next LT Pro" panose="020B0504020202020204" pitchFamily="34" charset="77"/>
              </a:rPr>
              <a:t>Compute the outputs and the MSE loss</a:t>
            </a:r>
          </a:p>
          <a:p>
            <a:endParaRPr lang="en-US" sz="1600" dirty="0">
              <a:latin typeface="Avenir Next LT Pro" panose="020B0504020202020204" pitchFamily="34" charset="77"/>
            </a:endParaRPr>
          </a:p>
          <a:p>
            <a:r>
              <a:rPr lang="en-US" sz="1600" dirty="0">
                <a:latin typeface="Avenir Next LT Pro" panose="020B0504020202020204" pitchFamily="34" charset="77"/>
              </a:rPr>
              <a:t>Compute the gradient of the loss function with respect to </a:t>
            </a:r>
          </a:p>
          <a:p>
            <a:r>
              <a:rPr lang="en-US" sz="1600" dirty="0">
                <a:latin typeface="Avenir Next LT Pro" panose="020B0504020202020204" pitchFamily="34" charset="77"/>
              </a:rPr>
              <a:t>The weights and biases</a:t>
            </a:r>
          </a:p>
          <a:p>
            <a:endParaRPr lang="en-US" sz="1600" dirty="0">
              <a:latin typeface="Avenir Next LT Pro" panose="020B0504020202020204" pitchFamily="34" charset="77"/>
            </a:endParaRPr>
          </a:p>
          <a:p>
            <a:r>
              <a:rPr lang="en-US" sz="1600" dirty="0">
                <a:latin typeface="Avenir Next LT Pro" panose="020B0504020202020204" pitchFamily="34" charset="77"/>
              </a:rPr>
              <a:t>Update the weights and biases using gradient descent.</a:t>
            </a:r>
          </a:p>
          <a:p>
            <a:endParaRPr lang="en-US" sz="1600" dirty="0">
              <a:latin typeface="Avenir Next LT Pro" panose="020B0504020202020204" pitchFamily="34" charset="77"/>
            </a:endParaRPr>
          </a:p>
          <a:p>
            <a:r>
              <a:rPr lang="en-US" sz="1600" dirty="0">
                <a:latin typeface="Avenir Next LT Pro" panose="020B0504020202020204" pitchFamily="34" charset="77"/>
              </a:rPr>
              <a:t>Compute the now loss function values with the updated </a:t>
            </a:r>
          </a:p>
          <a:p>
            <a:r>
              <a:rPr lang="en-US" sz="1600" dirty="0">
                <a:latin typeface="Avenir Next LT Pro" panose="020B0504020202020204" pitchFamily="34" charset="77"/>
              </a:rPr>
              <a:t>weights and biases.</a:t>
            </a:r>
          </a:p>
          <a:p>
            <a:endParaRPr lang="en-US" sz="1600" dirty="0">
              <a:latin typeface="Avenir Next LT Pro" panose="020B0504020202020204" pitchFamily="34" charset="77"/>
            </a:endParaRPr>
          </a:p>
          <a:p>
            <a:r>
              <a:rPr lang="en-US" sz="1600" dirty="0">
                <a:latin typeface="Avenir Next LT Pro" panose="020B0504020202020204" pitchFamily="34" charset="77"/>
              </a:rPr>
              <a:t>Compare the loss function values from the first and second</a:t>
            </a:r>
          </a:p>
          <a:p>
            <a:r>
              <a:rPr lang="en-US" sz="1600" dirty="0">
                <a:latin typeface="Avenir Next LT Pro" panose="020B0504020202020204" pitchFamily="34" charset="77"/>
              </a:rPr>
              <a:t>and second pass.</a:t>
            </a:r>
          </a:p>
        </p:txBody>
      </p:sp>
      <p:sp>
        <p:nvSpPr>
          <p:cNvPr id="3" name="Content Placeholder 2">
            <a:extLst>
              <a:ext uri="{FF2B5EF4-FFF2-40B4-BE49-F238E27FC236}">
                <a16:creationId xmlns:a16="http://schemas.microsoft.com/office/drawing/2014/main" id="{73D0AAF8-36D7-DF9F-B9FE-A48985D8012B}"/>
              </a:ext>
            </a:extLst>
          </p:cNvPr>
          <p:cNvSpPr>
            <a:spLocks noGrp="1"/>
          </p:cNvSpPr>
          <p:nvPr>
            <p:ph idx="1"/>
          </p:nvPr>
        </p:nvSpPr>
        <p:spPr>
          <a:xfrm>
            <a:off x="1316665" y="1045337"/>
            <a:ext cx="7231912" cy="4463174"/>
          </a:xfrm>
        </p:spPr>
        <p:txBody>
          <a:bodyPr/>
          <a:lstStyle/>
          <a:p>
            <a:pPr marL="0" indent="0">
              <a:buNone/>
            </a:pPr>
            <a:r>
              <a:rPr lang="en-US" dirty="0"/>
              <a:t>  </a:t>
            </a:r>
          </a:p>
        </p:txBody>
      </p:sp>
    </p:spTree>
    <p:extLst>
      <p:ext uri="{BB962C8B-B14F-4D97-AF65-F5344CB8AC3E}">
        <p14:creationId xmlns:p14="http://schemas.microsoft.com/office/powerpoint/2010/main" val="386038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D166B1-A426-D9B6-882A-94F13FC7D5F6}"/>
              </a:ext>
            </a:extLst>
          </p:cNvPr>
          <p:cNvSpPr txBox="1"/>
          <p:nvPr/>
        </p:nvSpPr>
        <p:spPr>
          <a:xfrm>
            <a:off x="648586" y="372140"/>
            <a:ext cx="10887740"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Choosing the Best Optimization Algorithm </a:t>
            </a:r>
          </a:p>
        </p:txBody>
      </p:sp>
      <p:sp>
        <p:nvSpPr>
          <p:cNvPr id="3" name="TextBox 2">
            <a:extLst>
              <a:ext uri="{FF2B5EF4-FFF2-40B4-BE49-F238E27FC236}">
                <a16:creationId xmlns:a16="http://schemas.microsoft.com/office/drawing/2014/main" id="{C37898FD-EFC2-AED8-0321-D7619CE23908}"/>
              </a:ext>
            </a:extLst>
          </p:cNvPr>
          <p:cNvSpPr txBox="1"/>
          <p:nvPr/>
        </p:nvSpPr>
        <p:spPr>
          <a:xfrm>
            <a:off x="786809" y="1275906"/>
            <a:ext cx="10749517" cy="3785652"/>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Purpose</a:t>
            </a:r>
            <a:r>
              <a:rPr lang="en-US" sz="1600" dirty="0">
                <a:latin typeface="Avenir Next LT Pro" panose="020B0504020202020204" pitchFamily="34" charset="77"/>
              </a:rPr>
              <a:t>:</a:t>
            </a:r>
          </a:p>
          <a:p>
            <a:r>
              <a:rPr lang="en-US" sz="1600" dirty="0">
                <a:latin typeface="Avenir Next LT Pro" panose="020B0504020202020204" pitchFamily="34" charset="77"/>
              </a:rPr>
              <a:t>Machine learning optimization algorithms are used to iteratively adjust model parameters to minimize a loss function, thus improving the model’s accuracy for the purpose of generalization.</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Minimizing the Error</a:t>
            </a:r>
            <a:r>
              <a:rPr lang="en-US" sz="1600" dirty="0">
                <a:latin typeface="Avenir Next LT Pro" panose="020B0504020202020204" pitchFamily="34" charset="77"/>
              </a:rPr>
              <a:t>:</a:t>
            </a:r>
          </a:p>
          <a:p>
            <a:r>
              <a:rPr lang="en-US" sz="1600" dirty="0">
                <a:latin typeface="Avenir Next LT Pro" panose="020B0504020202020204" pitchFamily="34" charset="77"/>
              </a:rPr>
              <a:t>The primary goal of training a ML model is to minimize the difference between predicted and actual outputs (often measured by a loss function).</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Parameter Adjustment</a:t>
            </a:r>
            <a:r>
              <a:rPr lang="en-US" sz="1600" dirty="0">
                <a:latin typeface="Avenir Next LT Pro" panose="020B0504020202020204" pitchFamily="34" charset="77"/>
              </a:rPr>
              <a:t>:</a:t>
            </a:r>
          </a:p>
          <a:p>
            <a:r>
              <a:rPr lang="en-US" sz="1600" dirty="0">
                <a:latin typeface="Avenir Next LT Pro" panose="020B0504020202020204" pitchFamily="34" charset="77"/>
              </a:rPr>
              <a:t>Optimization algorithms iteratively adjust the model’s weights and biases to find the (optimal) values that lead to the lowest loss.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Improved Generalization</a:t>
            </a:r>
            <a:r>
              <a:rPr lang="en-US" sz="1600" dirty="0">
                <a:latin typeface="Avenir Next LT Pro" panose="020B0504020202020204" pitchFamily="34" charset="77"/>
              </a:rPr>
              <a:t>:</a:t>
            </a:r>
          </a:p>
          <a:p>
            <a:r>
              <a:rPr lang="en-US" sz="1600" dirty="0">
                <a:latin typeface="Avenir Next LT Pro" panose="020B0504020202020204" pitchFamily="34" charset="77"/>
              </a:rPr>
              <a:t>With optimal values of its parameters, the model becomes better at making accurate predictions on unseen data, a crucial aspect of real-world applications.</a:t>
            </a:r>
          </a:p>
        </p:txBody>
      </p:sp>
    </p:spTree>
    <p:extLst>
      <p:ext uri="{BB962C8B-B14F-4D97-AF65-F5344CB8AC3E}">
        <p14:creationId xmlns:p14="http://schemas.microsoft.com/office/powerpoint/2010/main" val="1778381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9831A-5BF2-33AD-9FDA-2B08A6D926A4}"/>
              </a:ext>
            </a:extLst>
          </p:cNvPr>
          <p:cNvSpPr txBox="1"/>
          <p:nvPr/>
        </p:nvSpPr>
        <p:spPr>
          <a:xfrm>
            <a:off x="616688" y="200346"/>
            <a:ext cx="10738884"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Common Optimization Algorithms</a:t>
            </a:r>
          </a:p>
        </p:txBody>
      </p:sp>
      <p:sp>
        <p:nvSpPr>
          <p:cNvPr id="3" name="TextBox 2">
            <a:extLst>
              <a:ext uri="{FF2B5EF4-FFF2-40B4-BE49-F238E27FC236}">
                <a16:creationId xmlns:a16="http://schemas.microsoft.com/office/drawing/2014/main" id="{7843AF7B-FD6F-3417-FB32-9EDFC5808FAD}"/>
              </a:ext>
            </a:extLst>
          </p:cNvPr>
          <p:cNvSpPr txBox="1"/>
          <p:nvPr/>
        </p:nvSpPr>
        <p:spPr>
          <a:xfrm>
            <a:off x="816983" y="884476"/>
            <a:ext cx="10823944" cy="3539430"/>
          </a:xfrm>
          <a:prstGeom prst="rect">
            <a:avLst/>
          </a:prstGeom>
          <a:noFill/>
        </p:spPr>
        <p:txBody>
          <a:bodyPr wrap="square" rtlCol="0">
            <a:spAutoFit/>
          </a:bodyPr>
          <a:lstStyle/>
          <a:p>
            <a:r>
              <a:rPr lang="en-US" sz="1600" dirty="0">
                <a:latin typeface="Avenir Next LT Pro" panose="020B0504020202020204" pitchFamily="34" charset="77"/>
              </a:rPr>
              <a:t>Choosing the right optimizer is essential because different optimizers are better suited to different problems.</a:t>
            </a:r>
          </a:p>
          <a:p>
            <a:r>
              <a:rPr lang="en-US" sz="1600" dirty="0">
                <a:latin typeface="Avenir Next LT Pro" panose="020B0504020202020204" pitchFamily="34" charset="77"/>
              </a:rPr>
              <a:t>Common algorithms include Batch Gradient Descent (BGD), Stochastic Gradient Descent (SGD), Adam, and </a:t>
            </a:r>
            <a:r>
              <a:rPr lang="en-US" sz="1600" dirty="0" err="1">
                <a:latin typeface="Avenir Next LT Pro" panose="020B0504020202020204" pitchFamily="34" charset="77"/>
              </a:rPr>
              <a:t>RMSProp</a:t>
            </a:r>
            <a:r>
              <a:rPr lang="en-US" sz="1600" dirty="0">
                <a:latin typeface="Avenir Next LT Pro" panose="020B0504020202020204" pitchFamily="34" charset="77"/>
              </a:rPr>
              <a:t> (Adam and others).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Batch gradient descent</a:t>
            </a:r>
            <a:r>
              <a:rPr lang="en-US" sz="1600" dirty="0">
                <a:latin typeface="Avenir Next LT Pro" panose="020B0504020202020204" pitchFamily="34" charset="77"/>
              </a:rPr>
              <a:t>: iteratively update model parameters by averaging the gradients calculated from the entire training dataset in each iteration.</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Stochastic Gradient Descent</a:t>
            </a:r>
            <a:r>
              <a:rPr lang="en-US" sz="1600" dirty="0">
                <a:latin typeface="Avenir Next LT Pro" panose="020B0504020202020204" pitchFamily="34" charset="77"/>
              </a:rPr>
              <a:t>: uses a single point or a small batch of data points to calculate the gradient in each iteration, leading to faster but potentially noisier convergence.</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Mini-Batch Gradient Descent</a:t>
            </a:r>
            <a:r>
              <a:rPr lang="en-US" sz="1600" dirty="0">
                <a:latin typeface="Avenir Next LT Pro" panose="020B0504020202020204" pitchFamily="34" charset="77"/>
              </a:rPr>
              <a:t>: a compromise between BGD and SGD, using a small batch of data points to calculate the gradient in each iteration, offering a balance between computational efficiency and convergence stability.</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Adam</a:t>
            </a:r>
            <a:r>
              <a:rPr lang="en-US" sz="1600" dirty="0">
                <a:latin typeface="Avenir Next LT Pro" panose="020B0504020202020204" pitchFamily="34" charset="77"/>
              </a:rPr>
              <a:t>: algorithm that adapts the learning rate for each parameter based on gradients mean and variance.</a:t>
            </a:r>
          </a:p>
        </p:txBody>
      </p:sp>
      <p:pic>
        <p:nvPicPr>
          <p:cNvPr id="4" name="Picture 2" descr="A picture containing text&#10;&#10;Description automatically generated">
            <a:extLst>
              <a:ext uri="{FF2B5EF4-FFF2-40B4-BE49-F238E27FC236}">
                <a16:creationId xmlns:a16="http://schemas.microsoft.com/office/drawing/2014/main" id="{7A06011B-F006-ABEA-3D2B-4BF43A88D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312" y="4537218"/>
            <a:ext cx="3943571" cy="22789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 chat or text message&#10;&#10;Description automatically generated">
            <a:extLst>
              <a:ext uri="{FF2B5EF4-FFF2-40B4-BE49-F238E27FC236}">
                <a16:creationId xmlns:a16="http://schemas.microsoft.com/office/drawing/2014/main" id="{BC25CC42-B600-4740-DBC9-232CE66EE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041" y="4537218"/>
            <a:ext cx="4277396" cy="227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BB37CB-D2F5-905F-D19D-4BD7D9AE783F}"/>
              </a:ext>
            </a:extLst>
          </p:cNvPr>
          <p:cNvSpPr txBox="1"/>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rgbClr val="C00000"/>
                </a:solidFill>
                <a:latin typeface="+mj-lt"/>
                <a:ea typeface="+mj-ea"/>
                <a:cs typeface="+mj-cs"/>
              </a:rPr>
              <a:t>Structure and Function</a:t>
            </a:r>
          </a:p>
        </p:txBody>
      </p:sp>
      <p:sp>
        <p:nvSpPr>
          <p:cNvPr id="1033" name="Rectangle 10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71DE1E-2527-4349-DFE9-90332ADAC41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dirty="0"/>
                  <a:t>Multi-layer Perceptron(MLP) is a supervised learning algorithm that  learns a function </a:t>
                </a:r>
                <a14:m>
                  <m:oMath xmlns:m="http://schemas.openxmlformats.org/officeDocument/2006/math">
                    <m:r>
                      <a:rPr lang="en-US" b="0" i="1">
                        <a:latin typeface="Cambria Math" panose="02040503050406030204" pitchFamily="18" charset="0"/>
                      </a:rPr>
                      <m:t>𝑓</m:t>
                    </m:r>
                    <m:r>
                      <a:rPr lang="en-US" b="0" i="1">
                        <a:latin typeface="Cambria Math" panose="02040503050406030204" pitchFamily="18" charset="0"/>
                      </a:rPr>
                      <m:t>: </m:t>
                    </m:r>
                    <m:sSup>
                      <m:sSupPr>
                        <m:ctrlPr>
                          <a:rPr lang="en-US" b="0" i="1">
                            <a:latin typeface="Cambria Math" panose="02040503050406030204" pitchFamily="18" charset="0"/>
                          </a:rPr>
                        </m:ctrlPr>
                      </m:sSupPr>
                      <m:e>
                        <m:r>
                          <a:rPr lang="en-US" b="0" i="1">
                            <a:latin typeface="Cambria Math" panose="02040503050406030204" pitchFamily="18" charset="0"/>
                          </a:rPr>
                          <m:t>ℝ</m:t>
                        </m:r>
                      </m:e>
                      <m:sup>
                        <m:r>
                          <a:rPr lang="en-US" b="0" i="1" smtClean="0">
                            <a:latin typeface="Cambria Math" panose="02040503050406030204" pitchFamily="18" charset="0"/>
                          </a:rPr>
                          <m:t>𝑛</m:t>
                        </m:r>
                      </m:sup>
                    </m:sSup>
                    <m:r>
                      <a:rPr lang="en-US" b="0" i="1">
                        <a:latin typeface="Cambria Math" panose="02040503050406030204" pitchFamily="18" charset="0"/>
                      </a:rPr>
                      <m:t> → </m:t>
                    </m:r>
                    <m:sSup>
                      <m:sSupPr>
                        <m:ctrlPr>
                          <a:rPr lang="en-US" b="0" i="1">
                            <a:latin typeface="Cambria Math" panose="02040503050406030204" pitchFamily="18" charset="0"/>
                          </a:rPr>
                        </m:ctrlPr>
                      </m:sSupPr>
                      <m:e>
                        <m:r>
                          <a:rPr lang="en-US" b="0" i="1">
                            <a:latin typeface="Cambria Math" panose="02040503050406030204" pitchFamily="18" charset="0"/>
                          </a:rPr>
                          <m:t>ℝ</m:t>
                        </m:r>
                      </m:e>
                      <m:sup>
                        <m:r>
                          <a:rPr lang="en-US" b="0" i="1">
                            <a:latin typeface="Cambria Math" panose="02040503050406030204" pitchFamily="18" charset="0"/>
                          </a:rPr>
                          <m:t>𝑜</m:t>
                        </m:r>
                      </m:sup>
                    </m:sSup>
                  </m:oMath>
                </a14:m>
                <a:r>
                  <a:rPr lang="en-US" dirty="0"/>
                  <a:t> by training on a dataset, where </a:t>
                </a:r>
                <a14:m>
                  <m:oMath xmlns:m="http://schemas.openxmlformats.org/officeDocument/2006/math">
                    <m:r>
                      <a:rPr lang="en-US" b="0" i="1" smtClean="0">
                        <a:latin typeface="Cambria Math" panose="02040503050406030204" pitchFamily="18" charset="0"/>
                      </a:rPr>
                      <m:t>𝑛</m:t>
                    </m:r>
                  </m:oMath>
                </a14:m>
                <a:r>
                  <a:rPr lang="en-US" dirty="0"/>
                  <a:t> is the number of dimensions for the input (each input is a vector with </a:t>
                </a:r>
                <a14:m>
                  <m:oMath xmlns:m="http://schemas.openxmlformats.org/officeDocument/2006/math">
                    <m:r>
                      <a:rPr lang="en-US" b="0" i="1" smtClean="0">
                        <a:latin typeface="Cambria Math" panose="02040503050406030204" pitchFamily="18" charset="0"/>
                      </a:rPr>
                      <m:t>𝑛</m:t>
                    </m:r>
                  </m:oMath>
                </a14:m>
                <a:r>
                  <a:rPr lang="en-US" dirty="0"/>
                  <a:t> features) and </a:t>
                </a:r>
                <a14:m>
                  <m:oMath xmlns:m="http://schemas.openxmlformats.org/officeDocument/2006/math">
                    <m:r>
                      <a:rPr lang="en-US" b="0" i="1">
                        <a:latin typeface="Cambria Math" panose="02040503050406030204" pitchFamily="18" charset="0"/>
                      </a:rPr>
                      <m:t>𝑜</m:t>
                    </m:r>
                  </m:oMath>
                </a14:m>
                <a:r>
                  <a:rPr lang="en-US" dirty="0"/>
                  <a:t> is the number of dimensions for the output.</a:t>
                </a:r>
              </a:p>
              <a:p>
                <a:pPr>
                  <a:lnSpc>
                    <a:spcPct val="90000"/>
                  </a:lnSpc>
                  <a:spcAft>
                    <a:spcPts val="600"/>
                  </a:spcAft>
                </a:pPr>
                <a:endParaRPr lang="en-US" dirty="0"/>
              </a:p>
              <a:p>
                <a:pPr>
                  <a:lnSpc>
                    <a:spcPct val="90000"/>
                  </a:lnSpc>
                  <a:spcAft>
                    <a:spcPts val="600"/>
                  </a:spcAft>
                </a:pPr>
                <a:r>
                  <a:rPr lang="en-US" dirty="0"/>
                  <a:t>Given a set of features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and a target </a:t>
                </a:r>
                <a14:m>
                  <m:oMath xmlns:m="http://schemas.openxmlformats.org/officeDocument/2006/math">
                    <m:r>
                      <a:rPr lang="en-US" b="0" i="1" smtClean="0">
                        <a:latin typeface="Cambria Math" panose="02040503050406030204" pitchFamily="18" charset="0"/>
                      </a:rPr>
                      <m:t>𝑦</m:t>
                    </m:r>
                  </m:oMath>
                </a14:m>
                <a:r>
                  <a:rPr lang="en-US" dirty="0"/>
                  <a:t>, it can learn a non-linear function approximator for either </a:t>
                </a:r>
                <a:r>
                  <a:rPr lang="en-US" dirty="0">
                    <a:solidFill>
                      <a:srgbClr val="C00000"/>
                    </a:solidFill>
                  </a:rPr>
                  <a:t>classification</a:t>
                </a:r>
                <a:r>
                  <a:rPr lang="en-US" dirty="0"/>
                  <a:t> or </a:t>
                </a:r>
                <a:r>
                  <a:rPr lang="en-US" dirty="0">
                    <a:solidFill>
                      <a:srgbClr val="C00000"/>
                    </a:solidFill>
                  </a:rPr>
                  <a:t>regression</a:t>
                </a:r>
                <a:r>
                  <a:rPr lang="en-US" dirty="0"/>
                  <a:t>.</a:t>
                </a:r>
              </a:p>
            </p:txBody>
          </p:sp>
        </mc:Choice>
        <mc:Fallback xmlns="">
          <p:sp>
            <p:nvSpPr>
              <p:cNvPr id="3" name="TextBox 2">
                <a:extLst>
                  <a:ext uri="{FF2B5EF4-FFF2-40B4-BE49-F238E27FC236}">
                    <a16:creationId xmlns:a16="http://schemas.microsoft.com/office/drawing/2014/main" id="{CE71DE1E-2527-4349-DFE9-90332ADAC415}"/>
                  </a:ext>
                </a:extLst>
              </p:cNvPr>
              <p:cNvSpPr txBox="1">
                <a:spLocks noRot="1" noChangeAspect="1" noMove="1" noResize="1" noEditPoints="1" noAdjustHandles="1" noChangeArrowheads="1" noChangeShapeType="1" noTextEdit="1"/>
              </p:cNvSpPr>
              <p:nvPr/>
            </p:nvSpPr>
            <p:spPr>
              <a:xfrm>
                <a:off x="645066" y="2031101"/>
                <a:ext cx="4282984" cy="3511943"/>
              </a:xfrm>
              <a:prstGeom prst="rect">
                <a:avLst/>
              </a:prstGeom>
              <a:blipFill>
                <a:blip r:embed="rId2"/>
                <a:stretch>
                  <a:fillRect l="-1183" r="-1479"/>
                </a:stretch>
              </a:blipFill>
            </p:spPr>
            <p:txBody>
              <a:bodyPr/>
              <a:lstStyle/>
              <a:p>
                <a:r>
                  <a:rPr lang="en-US">
                    <a:noFill/>
                  </a:rPr>
                  <a:t> </a:t>
                </a:r>
              </a:p>
            </p:txBody>
          </p:sp>
        </mc:Fallback>
      </mc:AlternateContent>
      <p:sp>
        <p:nvSpPr>
          <p:cNvPr id="1035" name="Rectangle 10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C24D815-FD01-6746-21FC-C6DCEB156D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2643" y="650494"/>
            <a:ext cx="4898208"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2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A9CB-2284-85A1-0838-901571496071}"/>
              </a:ext>
            </a:extLst>
          </p:cNvPr>
          <p:cNvSpPr>
            <a:spLocks noGrp="1"/>
          </p:cNvSpPr>
          <p:nvPr>
            <p:ph type="title"/>
          </p:nvPr>
        </p:nvSpPr>
        <p:spPr>
          <a:xfrm>
            <a:off x="838200" y="365125"/>
            <a:ext cx="10515600" cy="618849"/>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Does the Gradient Descent Method always Converge?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2D070-AD41-F0C3-3D00-F3291D33C489}"/>
                  </a:ext>
                </a:extLst>
              </p:cNvPr>
              <p:cNvSpPr>
                <a:spLocks noGrp="1"/>
              </p:cNvSpPr>
              <p:nvPr>
                <p:ph idx="1"/>
              </p:nvPr>
            </p:nvSpPr>
            <p:spPr>
              <a:xfrm>
                <a:off x="838200" y="1143000"/>
                <a:ext cx="10515600" cy="5033963"/>
              </a:xfrm>
            </p:spPr>
            <p:txBody>
              <a:bodyPr/>
              <a:lstStyle/>
              <a:p>
                <a:endParaRPr lang="en-US" dirty="0"/>
              </a:p>
              <a:p>
                <a:endParaRPr lang="en-US" dirty="0"/>
              </a:p>
              <a:p>
                <a:pPr marL="0" indent="0">
                  <a:buNone/>
                </a:pPr>
                <a:r>
                  <a:rPr lang="en-US" dirty="0">
                    <a:solidFill>
                      <a:srgbClr val="FF0000"/>
                    </a:solidFill>
                  </a:rPr>
                  <a:t>Theorem</a:t>
                </a:r>
                <a:r>
                  <a:rPr lang="en-US" dirty="0"/>
                  <a:t>: </a:t>
                </a:r>
                <a:r>
                  <a:rPr lang="en-US" dirty="0">
                    <a:solidFill>
                      <a:srgbClr val="0070C0"/>
                    </a:solidFill>
                  </a:rPr>
                  <a:t>Let </a:t>
                </a:r>
                <a14:m>
                  <m:oMath xmlns:m="http://schemas.openxmlformats.org/officeDocument/2006/math">
                    <m:r>
                      <a:rPr lang="en-US" b="0" i="1" smtClean="0">
                        <a:solidFill>
                          <a:srgbClr val="0070C0"/>
                        </a:solidFill>
                        <a:latin typeface="Cambria Math" panose="02040503050406030204" pitchFamily="18" charset="0"/>
                      </a:rPr>
                      <m:t>𝑓</m:t>
                    </m:r>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𝑛</m:t>
                        </m:r>
                      </m:sup>
                    </m:sSup>
                  </m:oMath>
                </a14:m>
                <a:r>
                  <a:rPr lang="en-US" dirty="0">
                    <a:solidFill>
                      <a:srgbClr val="0070C0"/>
                    </a:solidFill>
                  </a:rPr>
                  <a:t> </a:t>
                </a:r>
                <a14:m>
                  <m:oMath xmlns:m="http://schemas.openxmlformats.org/officeDocument/2006/math">
                    <m:r>
                      <a:rPr lang="en-US" i="1" dirty="0" smtClean="0">
                        <a:solidFill>
                          <a:srgbClr val="0070C0"/>
                        </a:solidFill>
                        <a:latin typeface="Cambria Math" panose="02040503050406030204" pitchFamily="18" charset="0"/>
                        <a:ea typeface="Cambria Math" panose="02040503050406030204" pitchFamily="18" charset="0"/>
                      </a:rPr>
                      <m:t>→</m:t>
                    </m:r>
                    <m:r>
                      <a:rPr lang="en-US" b="0" i="1" dirty="0" smtClean="0">
                        <a:solidFill>
                          <a:srgbClr val="0070C0"/>
                        </a:solidFill>
                        <a:latin typeface="Cambria Math" panose="02040503050406030204" pitchFamily="18" charset="0"/>
                        <a:ea typeface="Cambria Math" panose="02040503050406030204" pitchFamily="18" charset="0"/>
                      </a:rPr>
                      <m:t> </m:t>
                    </m:r>
                    <m:r>
                      <a:rPr lang="en-US" b="0" i="1" dirty="0" smtClean="0">
                        <a:solidFill>
                          <a:srgbClr val="0070C0"/>
                        </a:solidFill>
                        <a:latin typeface="Cambria Math" panose="02040503050406030204" pitchFamily="18" charset="0"/>
                        <a:ea typeface="Cambria Math" panose="02040503050406030204" pitchFamily="18" charset="0"/>
                      </a:rPr>
                      <m:t>ℝ</m:t>
                    </m:r>
                    <m:r>
                      <a:rPr lang="en-US" b="0" i="1" dirty="0" smtClean="0">
                        <a:solidFill>
                          <a:srgbClr val="0070C0"/>
                        </a:solidFill>
                        <a:latin typeface="Cambria Math" panose="02040503050406030204" pitchFamily="18" charset="0"/>
                        <a:ea typeface="Cambria Math" panose="02040503050406030204" pitchFamily="18" charset="0"/>
                      </a:rPr>
                      <m:t> </m:t>
                    </m:r>
                  </m:oMath>
                </a14:m>
                <a:r>
                  <a:rPr lang="en-US" dirty="0">
                    <a:solidFill>
                      <a:srgbClr val="0070C0"/>
                    </a:solidFill>
                  </a:rPr>
                  <a:t> be convex and differentiable and that its gradient is Lipschitz continuous with constant </a:t>
                </a:r>
                <a14:m>
                  <m:oMath xmlns:m="http://schemas.openxmlformats.org/officeDocument/2006/math">
                    <m:r>
                      <a:rPr lang="en-US" b="0" i="1" smtClean="0">
                        <a:solidFill>
                          <a:srgbClr val="0070C0"/>
                        </a:solidFill>
                        <a:latin typeface="Cambria Math" panose="02040503050406030204" pitchFamily="18" charset="0"/>
                      </a:rPr>
                      <m:t>𝐿</m:t>
                    </m:r>
                    <m:r>
                      <a:rPr lang="en-US" b="0" i="1" smtClean="0">
                        <a:solidFill>
                          <a:srgbClr val="0070C0"/>
                        </a:solidFill>
                        <a:latin typeface="Cambria Math" panose="02040503050406030204" pitchFamily="18" charset="0"/>
                      </a:rPr>
                      <m:t>&gt;0 (</m:t>
                    </m:r>
                    <m:r>
                      <a:rPr lang="en-US" b="0" i="1" smtClean="0">
                        <a:solidFill>
                          <a:srgbClr val="0070C0"/>
                        </a:solidFill>
                        <a:latin typeface="Cambria Math" panose="02040503050406030204" pitchFamily="18" charset="0"/>
                      </a:rPr>
                      <m:t>𝑖𝑒</m:t>
                    </m:r>
                    <m:r>
                      <a:rPr lang="en-US" b="0" i="1" smtClean="0">
                        <a:solidFill>
                          <a:srgbClr val="0070C0"/>
                        </a:solidFill>
                        <a:latin typeface="Cambria Math" panose="02040503050406030204" pitchFamily="18" charset="0"/>
                      </a:rPr>
                      <m:t>. </m:t>
                    </m:r>
                    <m:sSub>
                      <m:sSubPr>
                        <m:ctrlPr>
                          <a:rPr lang="en-US" b="0" i="1" smtClean="0">
                            <a:solidFill>
                              <a:srgbClr val="0070C0"/>
                            </a:solidFill>
                            <a:latin typeface="Cambria Math" panose="02040503050406030204" pitchFamily="18" charset="0"/>
                            <a:ea typeface="Cambria Math" panose="02040503050406030204" pitchFamily="18" charset="0"/>
                          </a:rPr>
                        </m:ctrlPr>
                      </m:sSubPr>
                      <m:e>
                        <m:d>
                          <m:dPr>
                            <m:begChr m:val="|"/>
                            <m:endChr m:val="|"/>
                            <m:ctrlPr>
                              <a:rPr lang="en-US" i="1">
                                <a:solidFill>
                                  <a:srgbClr val="0070C0"/>
                                </a:solidFill>
                                <a:latin typeface="Cambria Math" panose="02040503050406030204" pitchFamily="18" charset="0"/>
                              </a:rPr>
                            </m:ctrlPr>
                          </m:dPr>
                          <m:e>
                            <m:d>
                              <m:dPr>
                                <m:begChr m:val="|"/>
                                <m:endChr m:val="|"/>
                                <m:ctrlPr>
                                  <a:rPr lang="en-US" i="1">
                                    <a:solidFill>
                                      <a:srgbClr val="0070C0"/>
                                    </a:solidFill>
                                    <a:latin typeface="Cambria Math" panose="02040503050406030204" pitchFamily="18" charset="0"/>
                                  </a:rPr>
                                </m:ctrlPr>
                              </m:dPr>
                              <m:e>
                                <m:r>
                                  <m:rPr>
                                    <m:sty m:val="p"/>
                                  </m:rPr>
                                  <a:rPr lang="en-US" i="1">
                                    <a:solidFill>
                                      <a:srgbClr val="0070C0"/>
                                    </a:solidFill>
                                    <a:latin typeface="Cambria Math" panose="02040503050406030204" pitchFamily="18" charset="0"/>
                                    <a:ea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𝑓</m:t>
                                </m:r>
                                <m:d>
                                  <m:dPr>
                                    <m:ctrlPr>
                                      <a:rPr lang="en-US" i="1">
                                        <a:solidFill>
                                          <a:srgbClr val="0070C0"/>
                                        </a:solidFill>
                                        <a:latin typeface="Cambria Math" panose="02040503050406030204" pitchFamily="18" charset="0"/>
                                        <a:ea typeface="Cambria Math" panose="02040503050406030204" pitchFamily="18" charset="0"/>
                                      </a:rPr>
                                    </m:ctrlPr>
                                  </m:dPr>
                                  <m:e>
                                    <m:r>
                                      <a:rPr lang="en-US" i="1">
                                        <a:solidFill>
                                          <a:srgbClr val="0070C0"/>
                                        </a:solidFill>
                                        <a:latin typeface="Cambria Math" panose="02040503050406030204" pitchFamily="18" charset="0"/>
                                        <a:ea typeface="Cambria Math" panose="02040503050406030204" pitchFamily="18" charset="0"/>
                                      </a:rPr>
                                      <m:t>𝑥</m:t>
                                    </m:r>
                                  </m:e>
                                </m:d>
                                <m:r>
                                  <a:rPr lang="en-US" i="1">
                                    <a:solidFill>
                                      <a:srgbClr val="0070C0"/>
                                    </a:solidFill>
                                    <a:latin typeface="Cambria Math" panose="02040503050406030204" pitchFamily="18" charset="0"/>
                                    <a:ea typeface="Cambria Math" panose="02040503050406030204" pitchFamily="18" charset="0"/>
                                  </a:rPr>
                                  <m:t>−</m:t>
                                </m:r>
                                <m:r>
                                  <m:rPr>
                                    <m:sty m:val="p"/>
                                  </m:rPr>
                                  <a:rPr lang="en-US" i="1">
                                    <a:solidFill>
                                      <a:srgbClr val="0070C0"/>
                                    </a:solidFill>
                                    <a:latin typeface="Cambria Math" panose="02040503050406030204" pitchFamily="18" charset="0"/>
                                    <a:ea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𝑓</m:t>
                                </m:r>
                                <m:d>
                                  <m:dPr>
                                    <m:ctrlPr>
                                      <a:rPr lang="en-US" i="1">
                                        <a:solidFill>
                                          <a:srgbClr val="0070C0"/>
                                        </a:solidFill>
                                        <a:latin typeface="Cambria Math" panose="02040503050406030204" pitchFamily="18" charset="0"/>
                                        <a:ea typeface="Cambria Math" panose="02040503050406030204" pitchFamily="18" charset="0"/>
                                      </a:rPr>
                                    </m:ctrlPr>
                                  </m:dPr>
                                  <m:e>
                                    <m:r>
                                      <a:rPr lang="en-US" i="1">
                                        <a:solidFill>
                                          <a:srgbClr val="0070C0"/>
                                        </a:solidFill>
                                        <a:latin typeface="Cambria Math" panose="02040503050406030204" pitchFamily="18" charset="0"/>
                                        <a:ea typeface="Cambria Math" panose="02040503050406030204" pitchFamily="18" charset="0"/>
                                      </a:rPr>
                                      <m:t>𝑦</m:t>
                                    </m:r>
                                  </m:e>
                                </m:d>
                              </m:e>
                            </m:d>
                          </m:e>
                        </m:d>
                      </m:e>
                      <m:sub>
                        <m:r>
                          <a:rPr lang="en-US" b="0" i="1" smtClean="0">
                            <a:solidFill>
                              <a:srgbClr val="0070C0"/>
                            </a:solidFill>
                            <a:latin typeface="Cambria Math" panose="02040503050406030204" pitchFamily="18" charset="0"/>
                            <a:ea typeface="Cambria Math" panose="02040503050406030204" pitchFamily="18" charset="0"/>
                          </a:rPr>
                          <m:t>2 </m:t>
                        </m:r>
                      </m:sub>
                    </m:sSub>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𝐿</m:t>
                    </m:r>
                    <m:r>
                      <a:rPr lang="en-US" b="0" i="1" smtClean="0">
                        <a:solidFill>
                          <a:srgbClr val="0070C0"/>
                        </a:solidFill>
                        <a:latin typeface="Cambria Math" panose="02040503050406030204" pitchFamily="18" charset="0"/>
                        <a:ea typeface="Cambria Math" panose="02040503050406030204" pitchFamily="18" charset="0"/>
                      </a:rPr>
                      <m:t> </m:t>
                    </m:r>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m:t>
                        </m:r>
                        <m:d>
                          <m:dPr>
                            <m:begChr m:val="|"/>
                            <m:endChr m:val="|"/>
                            <m:ctrlPr>
                              <a:rPr lang="en-US" b="0" i="1" smtClean="0">
                                <a:solidFill>
                                  <a:srgbClr val="0070C0"/>
                                </a:solidFill>
                                <a:latin typeface="Cambria Math" panose="02040503050406030204" pitchFamily="18" charset="0"/>
                                <a:ea typeface="Cambria Math" panose="02040503050406030204" pitchFamily="18" charset="0"/>
                              </a:rPr>
                            </m:ctrlPr>
                          </m:dPr>
                          <m:e>
                            <m:r>
                              <a:rPr lang="en-US" b="0" i="1" smtClean="0">
                                <a:solidFill>
                                  <a:srgbClr val="0070C0"/>
                                </a:solidFill>
                                <a:latin typeface="Cambria Math" panose="02040503050406030204" pitchFamily="18" charset="0"/>
                                <a:ea typeface="Cambria Math" panose="02040503050406030204" pitchFamily="18" charset="0"/>
                              </a:rPr>
                              <m:t>𝑥</m:t>
                            </m:r>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𝑦</m:t>
                            </m:r>
                          </m:e>
                        </m:d>
                        <m:r>
                          <a:rPr lang="en-US" b="0" i="1" smtClean="0">
                            <a:solidFill>
                              <a:srgbClr val="0070C0"/>
                            </a:solidFill>
                            <a:latin typeface="Cambria Math" panose="02040503050406030204" pitchFamily="18" charset="0"/>
                            <a:ea typeface="Cambria Math" panose="02040503050406030204" pitchFamily="18" charset="0"/>
                          </a:rPr>
                          <m:t>|</m:t>
                        </m:r>
                      </m:e>
                      <m:sub>
                        <m:r>
                          <a:rPr lang="en-US" b="0" i="1" smtClean="0">
                            <a:solidFill>
                              <a:srgbClr val="0070C0"/>
                            </a:solidFill>
                            <a:latin typeface="Cambria Math" panose="02040503050406030204" pitchFamily="18" charset="0"/>
                            <a:ea typeface="Cambria Math" panose="02040503050406030204" pitchFamily="18" charset="0"/>
                          </a:rPr>
                          <m:t>2</m:t>
                        </m:r>
                      </m:sub>
                    </m:sSub>
                  </m:oMath>
                </a14:m>
                <a:r>
                  <a:rPr lang="en-US" dirty="0">
                    <a:solidFill>
                      <a:srgbClr val="0070C0"/>
                    </a:solidFill>
                  </a:rPr>
                  <a:t> for all x, y. Then if we run the gradient descent k times with fixed step size </a:t>
                </a:r>
                <a14:m>
                  <m:oMath xmlns:m="http://schemas.openxmlformats.org/officeDocument/2006/math">
                    <m:r>
                      <a:rPr lang="en-US" b="0" i="1" smtClean="0">
                        <a:solidFill>
                          <a:srgbClr val="0070C0"/>
                        </a:solidFill>
                        <a:latin typeface="Cambria Math" panose="02040503050406030204" pitchFamily="18" charset="0"/>
                      </a:rPr>
                      <m:t>𝑡</m:t>
                    </m:r>
                    <m:r>
                      <a:rPr lang="en-US" b="0" i="1" smtClean="0">
                        <a:solidFill>
                          <a:srgbClr val="0070C0"/>
                        </a:solidFill>
                        <a:latin typeface="Cambria Math" panose="02040503050406030204" pitchFamily="18" charset="0"/>
                        <a:ea typeface="Cambria Math" panose="02040503050406030204" pitchFamily="18" charset="0"/>
                      </a:rPr>
                      <m:t>≤</m:t>
                    </m:r>
                    <m:f>
                      <m:fPr>
                        <m:ctrlPr>
                          <a:rPr lang="en-US" b="0" i="1" smtClean="0">
                            <a:solidFill>
                              <a:srgbClr val="0070C0"/>
                            </a:solidFill>
                            <a:latin typeface="Cambria Math" panose="02040503050406030204" pitchFamily="18" charset="0"/>
                            <a:ea typeface="Cambria Math" panose="02040503050406030204" pitchFamily="18" charset="0"/>
                          </a:rPr>
                        </m:ctrlPr>
                      </m:fPr>
                      <m:num>
                        <m:r>
                          <a:rPr lang="en-US" b="0" i="1" smtClean="0">
                            <a:solidFill>
                              <a:srgbClr val="0070C0"/>
                            </a:solidFill>
                            <a:latin typeface="Cambria Math" panose="02040503050406030204" pitchFamily="18" charset="0"/>
                            <a:ea typeface="Cambria Math" panose="02040503050406030204" pitchFamily="18" charset="0"/>
                          </a:rPr>
                          <m:t>1</m:t>
                        </m:r>
                      </m:num>
                      <m:den>
                        <m:r>
                          <a:rPr lang="en-US" b="0" i="1" smtClean="0">
                            <a:solidFill>
                              <a:srgbClr val="0070C0"/>
                            </a:solidFill>
                            <a:latin typeface="Cambria Math" panose="02040503050406030204" pitchFamily="18" charset="0"/>
                            <a:ea typeface="Cambria Math" panose="02040503050406030204" pitchFamily="18" charset="0"/>
                          </a:rPr>
                          <m:t>𝐿</m:t>
                        </m:r>
                      </m:den>
                    </m:f>
                  </m:oMath>
                </a14:m>
                <a:r>
                  <a:rPr lang="en-US" dirty="0">
                    <a:solidFill>
                      <a:srgbClr val="0070C0"/>
                    </a:solidFill>
                  </a:rPr>
                  <a:t>, it will yield a solution such that </a:t>
                </a:r>
                <a14:m>
                  <m:oMath xmlns:m="http://schemas.openxmlformats.org/officeDocument/2006/math">
                    <m:r>
                      <a:rPr lang="en-US" b="0" i="1" smtClean="0">
                        <a:solidFill>
                          <a:srgbClr val="0070C0"/>
                        </a:solidFill>
                        <a:latin typeface="Cambria Math" panose="02040503050406030204" pitchFamily="18" charset="0"/>
                      </a:rPr>
                      <m:t>𝑓</m:t>
                    </m:r>
                    <m:d>
                      <m:dPr>
                        <m:ctrlPr>
                          <a:rPr lang="en-US" b="0" i="1" smtClean="0">
                            <a:solidFill>
                              <a:srgbClr val="0070C0"/>
                            </a:solidFill>
                            <a:latin typeface="Cambria Math" panose="02040503050406030204" pitchFamily="18" charset="0"/>
                          </a:rPr>
                        </m:ctrlPr>
                      </m:dPr>
                      <m:e>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𝑥</m:t>
                            </m:r>
                          </m:e>
                          <m:sup>
                            <m:r>
                              <a:rPr lang="en-US" b="0" i="1" smtClean="0">
                                <a:solidFill>
                                  <a:srgbClr val="0070C0"/>
                                </a:solidFill>
                                <a:latin typeface="Cambria Math" panose="02040503050406030204" pitchFamily="18" charset="0"/>
                              </a:rPr>
                              <m:t>𝑘</m:t>
                            </m:r>
                          </m:sup>
                        </m:sSup>
                      </m:e>
                    </m:d>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𝑓</m:t>
                    </m:r>
                    <m:d>
                      <m:dPr>
                        <m:ctrlPr>
                          <a:rPr lang="en-US" b="0" i="1" smtClean="0">
                            <a:solidFill>
                              <a:srgbClr val="0070C0"/>
                            </a:solidFill>
                            <a:latin typeface="Cambria Math" panose="02040503050406030204" pitchFamily="18" charset="0"/>
                          </a:rPr>
                        </m:ctrlPr>
                      </m:dPr>
                      <m:e>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𝑥</m:t>
                            </m:r>
                          </m:e>
                          <m:sup>
                            <m:r>
                              <a:rPr lang="en-US" b="0" i="1" smtClean="0">
                                <a:solidFill>
                                  <a:srgbClr val="0070C0"/>
                                </a:solidFill>
                                <a:latin typeface="Cambria Math" panose="02040503050406030204" pitchFamily="18" charset="0"/>
                              </a:rPr>
                              <m:t>∗</m:t>
                            </m:r>
                          </m:sup>
                        </m:sSup>
                      </m:e>
                    </m:d>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ea typeface="Cambria Math" panose="02040503050406030204" pitchFamily="18" charset="0"/>
                      </a:rPr>
                      <m:t>≤</m:t>
                    </m:r>
                    <m:f>
                      <m:fPr>
                        <m:ctrlPr>
                          <a:rPr lang="en-US" b="0" i="1" smtClean="0">
                            <a:solidFill>
                              <a:srgbClr val="0070C0"/>
                            </a:solidFill>
                            <a:latin typeface="Cambria Math" panose="02040503050406030204" pitchFamily="18" charset="0"/>
                            <a:ea typeface="Cambria Math" panose="02040503050406030204" pitchFamily="18" charset="0"/>
                          </a:rPr>
                        </m:ctrlPr>
                      </m:fPr>
                      <m:num>
                        <m:sSubSup>
                          <m:sSubSupPr>
                            <m:ctrlPr>
                              <a:rPr lang="en-US" b="0" i="1" smtClean="0">
                                <a:solidFill>
                                  <a:srgbClr val="0070C0"/>
                                </a:solidFill>
                                <a:latin typeface="Cambria Math" panose="02040503050406030204" pitchFamily="18" charset="0"/>
                                <a:ea typeface="Cambria Math" panose="02040503050406030204" pitchFamily="18" charset="0"/>
                              </a:rPr>
                            </m:ctrlPr>
                          </m:sSubSupPr>
                          <m:e>
                            <m:r>
                              <a:rPr lang="en-US" b="0" i="1" smtClean="0">
                                <a:solidFill>
                                  <a:srgbClr val="0070C0"/>
                                </a:solidFill>
                                <a:latin typeface="Cambria Math" panose="02040503050406030204" pitchFamily="18" charset="0"/>
                                <a:ea typeface="Cambria Math" panose="02040503050406030204" pitchFamily="18" charset="0"/>
                              </a:rPr>
                              <m:t>|</m:t>
                            </m:r>
                            <m:d>
                              <m:dPr>
                                <m:begChr m:val="|"/>
                                <m:endChr m:val="|"/>
                                <m:ctrlPr>
                                  <a:rPr lang="en-US" b="0" i="1" smtClean="0">
                                    <a:solidFill>
                                      <a:srgbClr val="0070C0"/>
                                    </a:solidFill>
                                    <a:latin typeface="Cambria Math" panose="02040503050406030204" pitchFamily="18" charset="0"/>
                                    <a:ea typeface="Cambria Math" panose="02040503050406030204" pitchFamily="18" charset="0"/>
                                  </a:rPr>
                                </m:ctrlPr>
                              </m:dPr>
                              <m:e>
                                <m:sSup>
                                  <m:sSupPr>
                                    <m:ctrlPr>
                                      <a:rPr lang="en-US" b="0" i="1" smtClean="0">
                                        <a:solidFill>
                                          <a:srgbClr val="0070C0"/>
                                        </a:solidFill>
                                        <a:latin typeface="Cambria Math" panose="02040503050406030204" pitchFamily="18" charset="0"/>
                                        <a:ea typeface="Cambria Math" panose="02040503050406030204" pitchFamily="18" charset="0"/>
                                      </a:rPr>
                                    </m:ctrlPr>
                                  </m:sSupPr>
                                  <m:e>
                                    <m:r>
                                      <a:rPr lang="en-US" b="0" i="1" smtClean="0">
                                        <a:solidFill>
                                          <a:srgbClr val="0070C0"/>
                                        </a:solidFill>
                                        <a:latin typeface="Cambria Math" panose="02040503050406030204" pitchFamily="18" charset="0"/>
                                        <a:ea typeface="Cambria Math" panose="02040503050406030204" pitchFamily="18" charset="0"/>
                                      </a:rPr>
                                      <m:t>𝑥</m:t>
                                    </m:r>
                                  </m:e>
                                  <m:sup>
                                    <m:d>
                                      <m:dPr>
                                        <m:ctrlPr>
                                          <a:rPr lang="en-US" b="0" i="1" smtClean="0">
                                            <a:solidFill>
                                              <a:srgbClr val="0070C0"/>
                                            </a:solidFill>
                                            <a:latin typeface="Cambria Math" panose="02040503050406030204" pitchFamily="18" charset="0"/>
                                            <a:ea typeface="Cambria Math" panose="02040503050406030204" pitchFamily="18" charset="0"/>
                                          </a:rPr>
                                        </m:ctrlPr>
                                      </m:dPr>
                                      <m:e>
                                        <m:r>
                                          <a:rPr lang="en-US" b="0" i="1" smtClean="0">
                                            <a:solidFill>
                                              <a:srgbClr val="0070C0"/>
                                            </a:solidFill>
                                            <a:latin typeface="Cambria Math" panose="02040503050406030204" pitchFamily="18" charset="0"/>
                                            <a:ea typeface="Cambria Math" panose="02040503050406030204" pitchFamily="18" charset="0"/>
                                          </a:rPr>
                                          <m:t>0</m:t>
                                        </m:r>
                                      </m:e>
                                    </m:d>
                                  </m:sup>
                                </m:sSup>
                                <m:r>
                                  <a:rPr lang="en-US" b="0" i="1" smtClean="0">
                                    <a:solidFill>
                                      <a:srgbClr val="0070C0"/>
                                    </a:solidFill>
                                    <a:latin typeface="Cambria Math" panose="02040503050406030204" pitchFamily="18" charset="0"/>
                                    <a:ea typeface="Cambria Math" panose="02040503050406030204" pitchFamily="18" charset="0"/>
                                  </a:rPr>
                                  <m:t>−</m:t>
                                </m:r>
                                <m:sSup>
                                  <m:sSupPr>
                                    <m:ctrlPr>
                                      <a:rPr lang="en-US" b="0" i="1" smtClean="0">
                                        <a:solidFill>
                                          <a:srgbClr val="0070C0"/>
                                        </a:solidFill>
                                        <a:latin typeface="Cambria Math" panose="02040503050406030204" pitchFamily="18" charset="0"/>
                                        <a:ea typeface="Cambria Math" panose="02040503050406030204" pitchFamily="18" charset="0"/>
                                      </a:rPr>
                                    </m:ctrlPr>
                                  </m:sSupPr>
                                  <m:e>
                                    <m:r>
                                      <a:rPr lang="en-US" b="0" i="1" smtClean="0">
                                        <a:solidFill>
                                          <a:srgbClr val="0070C0"/>
                                        </a:solidFill>
                                        <a:latin typeface="Cambria Math" panose="02040503050406030204" pitchFamily="18" charset="0"/>
                                        <a:ea typeface="Cambria Math" panose="02040503050406030204" pitchFamily="18" charset="0"/>
                                      </a:rPr>
                                      <m:t>𝑥</m:t>
                                    </m:r>
                                  </m:e>
                                  <m:sup>
                                    <m:r>
                                      <a:rPr lang="en-US" b="0" i="1" smtClean="0">
                                        <a:solidFill>
                                          <a:srgbClr val="0070C0"/>
                                        </a:solidFill>
                                        <a:latin typeface="Cambria Math" panose="02040503050406030204" pitchFamily="18" charset="0"/>
                                        <a:ea typeface="Cambria Math" panose="02040503050406030204" pitchFamily="18" charset="0"/>
                                      </a:rPr>
                                      <m:t>∗</m:t>
                                    </m:r>
                                  </m:sup>
                                </m:sSup>
                              </m:e>
                            </m:d>
                            <m:r>
                              <a:rPr lang="en-US" b="0" i="1" smtClean="0">
                                <a:solidFill>
                                  <a:srgbClr val="0070C0"/>
                                </a:solidFill>
                                <a:latin typeface="Cambria Math" panose="02040503050406030204" pitchFamily="18" charset="0"/>
                                <a:ea typeface="Cambria Math" panose="02040503050406030204" pitchFamily="18" charset="0"/>
                              </a:rPr>
                              <m:t>|</m:t>
                            </m:r>
                          </m:e>
                          <m:sub>
                            <m:r>
                              <a:rPr lang="en-US" b="0" i="1" smtClean="0">
                                <a:solidFill>
                                  <a:srgbClr val="0070C0"/>
                                </a:solidFill>
                                <a:latin typeface="Cambria Math" panose="02040503050406030204" pitchFamily="18" charset="0"/>
                                <a:ea typeface="Cambria Math" panose="02040503050406030204" pitchFamily="18" charset="0"/>
                              </a:rPr>
                              <m:t>2</m:t>
                            </m:r>
                          </m:sub>
                          <m:sup>
                            <m:r>
                              <a:rPr lang="en-US" b="0" i="1" smtClean="0">
                                <a:solidFill>
                                  <a:srgbClr val="0070C0"/>
                                </a:solidFill>
                                <a:latin typeface="Cambria Math" panose="02040503050406030204" pitchFamily="18" charset="0"/>
                                <a:ea typeface="Cambria Math" panose="02040503050406030204" pitchFamily="18" charset="0"/>
                              </a:rPr>
                              <m:t>2</m:t>
                            </m:r>
                          </m:sup>
                        </m:sSubSup>
                      </m:num>
                      <m:den>
                        <m:r>
                          <a:rPr lang="en-US" b="0" i="1" smtClean="0">
                            <a:solidFill>
                              <a:srgbClr val="0070C0"/>
                            </a:solidFill>
                            <a:latin typeface="Cambria Math" panose="02040503050406030204" pitchFamily="18" charset="0"/>
                            <a:ea typeface="Cambria Math" panose="02040503050406030204" pitchFamily="18" charset="0"/>
                          </a:rPr>
                          <m:t>2</m:t>
                        </m:r>
                        <m:r>
                          <a:rPr lang="en-US" b="0" i="1" smtClean="0">
                            <a:solidFill>
                              <a:srgbClr val="0070C0"/>
                            </a:solidFill>
                            <a:latin typeface="Cambria Math" panose="02040503050406030204" pitchFamily="18" charset="0"/>
                            <a:ea typeface="Cambria Math" panose="02040503050406030204" pitchFamily="18" charset="0"/>
                          </a:rPr>
                          <m:t>𝑡𝑘</m:t>
                        </m:r>
                      </m:den>
                    </m:f>
                  </m:oMath>
                </a14:m>
                <a:r>
                  <a:rPr lang="en-US" dirty="0">
                    <a:solidFill>
                      <a:srgbClr val="0070C0"/>
                    </a:solidFill>
                  </a:rPr>
                  <a:t>.</a:t>
                </a:r>
              </a:p>
              <a:p>
                <a:pPr marL="0" indent="0">
                  <a:buNone/>
                </a:pPr>
                <a:endParaRPr lang="en-US" dirty="0">
                  <a:solidFill>
                    <a:srgbClr val="0070C0"/>
                  </a:solidFill>
                </a:endParaRPr>
              </a:p>
              <a:p>
                <a:pPr marL="0" indent="0">
                  <a:buNone/>
                </a:pPr>
                <a14:m>
                  <m:oMath xmlns:m="http://schemas.openxmlformats.org/officeDocument/2006/math">
                    <m:r>
                      <a:rPr lang="en-US" b="0" i="1" smtClean="0">
                        <a:solidFill>
                          <a:srgbClr val="0070C0"/>
                        </a:solidFill>
                        <a:latin typeface="Cambria Math" panose="02040503050406030204" pitchFamily="18" charset="0"/>
                      </a:rPr>
                      <m:t>𝑓</m:t>
                    </m:r>
                    <m:r>
                      <a:rPr lang="en-US" b="0" i="1" smtClean="0">
                        <a:solidFill>
                          <a:srgbClr val="0070C0"/>
                        </a:solidFill>
                        <a:latin typeface="Cambria Math" panose="02040503050406030204" pitchFamily="18" charset="0"/>
                      </a:rPr>
                      <m:t>(</m:t>
                    </m:r>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𝑥</m:t>
                        </m:r>
                      </m:e>
                      <m:sup>
                        <m:r>
                          <a:rPr lang="en-US" b="0" i="1" smtClean="0">
                            <a:solidFill>
                              <a:srgbClr val="0070C0"/>
                            </a:solidFill>
                            <a:latin typeface="Cambria Math" panose="02040503050406030204" pitchFamily="18" charset="0"/>
                          </a:rPr>
                          <m:t>∗</m:t>
                        </m:r>
                      </m:sup>
                    </m:sSup>
                    <m:r>
                      <a:rPr lang="en-US" b="0" i="1" smtClean="0">
                        <a:solidFill>
                          <a:srgbClr val="0070C0"/>
                        </a:solidFill>
                        <a:latin typeface="Cambria Math" panose="02040503050406030204" pitchFamily="18" charset="0"/>
                      </a:rPr>
                      <m:t>)</m:t>
                    </m:r>
                  </m:oMath>
                </a14:m>
                <a:r>
                  <a:rPr lang="en-US" dirty="0">
                    <a:solidFill>
                      <a:srgbClr val="0070C0"/>
                    </a:solidFill>
                  </a:rPr>
                  <a:t> </a:t>
                </a:r>
                <a:r>
                  <a:rPr lang="en-US" dirty="0"/>
                  <a:t>: </a:t>
                </a:r>
                <a:r>
                  <a:rPr lang="en-US" dirty="0">
                    <a:solidFill>
                      <a:srgbClr val="FF0000"/>
                    </a:solidFill>
                  </a:rPr>
                  <a:t>optimal value</a:t>
                </a:r>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D2D070-AD41-F0C3-3D00-F3291D33C489}"/>
                  </a:ext>
                </a:extLst>
              </p:cNvPr>
              <p:cNvSpPr>
                <a:spLocks noGrp="1" noRot="1" noChangeAspect="1" noMove="1" noResize="1" noEditPoints="1" noAdjustHandles="1" noChangeArrowheads="1" noChangeShapeType="1" noTextEdit="1"/>
              </p:cNvSpPr>
              <p:nvPr>
                <p:ph idx="1"/>
              </p:nvPr>
            </p:nvSpPr>
            <p:spPr>
              <a:xfrm>
                <a:off x="838200" y="1143000"/>
                <a:ext cx="10515600" cy="5033963"/>
              </a:xfrm>
              <a:blipFill>
                <a:blip r:embed="rId2"/>
                <a:stretch>
                  <a:fillRect l="-1206" r="-1689"/>
                </a:stretch>
              </a:blipFill>
            </p:spPr>
            <p:txBody>
              <a:bodyPr/>
              <a:lstStyle/>
              <a:p>
                <a:r>
                  <a:rPr lang="en-US">
                    <a:noFill/>
                  </a:rPr>
                  <a:t> </a:t>
                </a:r>
              </a:p>
            </p:txBody>
          </p:sp>
        </mc:Fallback>
      </mc:AlternateContent>
    </p:spTree>
    <p:extLst>
      <p:ext uri="{BB962C8B-B14F-4D97-AF65-F5344CB8AC3E}">
        <p14:creationId xmlns:p14="http://schemas.microsoft.com/office/powerpoint/2010/main" val="6001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CE214-D92B-5F07-5269-03B28AE502EC}"/>
              </a:ext>
            </a:extLst>
          </p:cNvPr>
          <p:cNvSpPr txBox="1"/>
          <p:nvPr/>
        </p:nvSpPr>
        <p:spPr>
          <a:xfrm>
            <a:off x="754912" y="414670"/>
            <a:ext cx="10728251"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Convergence Problems of Neural Networks </a:t>
            </a:r>
          </a:p>
        </p:txBody>
      </p:sp>
      <p:sp>
        <p:nvSpPr>
          <p:cNvPr id="3" name="TextBox 2">
            <a:extLst>
              <a:ext uri="{FF2B5EF4-FFF2-40B4-BE49-F238E27FC236}">
                <a16:creationId xmlns:a16="http://schemas.microsoft.com/office/drawing/2014/main" id="{FE29A156-5079-95D5-79A2-E42535303F73}"/>
              </a:ext>
            </a:extLst>
          </p:cNvPr>
          <p:cNvSpPr txBox="1"/>
          <p:nvPr/>
        </p:nvSpPr>
        <p:spPr>
          <a:xfrm>
            <a:off x="967563" y="1180214"/>
            <a:ext cx="10813311"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Next LT Pro" panose="020B0504020202020204" pitchFamily="34" charset="77"/>
              </a:rPr>
              <a:t>Neural Networks don’t work well if the input, output, and initial weight data is not prepared to match the network design and the actual problem being solved.</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A common problem is Saturation, where large signals, sometimes driven by large weights, lead to signals that are at the shallow slopes of the activation function. (This reduces the ability to learn better weights)</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Another problem is Zero value signals or weights. (they will kill the ability to learn better weights)</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internal link weights should be random and small (avoid zero).</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Inputs should be scaled to be small but not zero. Common range is 0.01 to 0.99 (or -1.0 to 1.0) depending on the problem.</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Target/label values should be within the range of what the activation function can produce. (values below 0 or above 1 are impossible to reach for the sigmoid function). Setting training targets outside the valid range drives ever larger weights, leading to saturation. A good range for outputs is 0.01 to 0.99</a:t>
            </a:r>
          </a:p>
        </p:txBody>
      </p:sp>
    </p:spTree>
    <p:extLst>
      <p:ext uri="{BB962C8B-B14F-4D97-AF65-F5344CB8AC3E}">
        <p14:creationId xmlns:p14="http://schemas.microsoft.com/office/powerpoint/2010/main" val="3826134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1C1B-F259-7A39-5DCA-B33A0AD5FC0B}"/>
              </a:ext>
            </a:extLst>
          </p:cNvPr>
          <p:cNvSpPr>
            <a:spLocks noGrp="1"/>
          </p:cNvSpPr>
          <p:nvPr>
            <p:ph type="title"/>
          </p:nvPr>
        </p:nvSpPr>
        <p:spPr>
          <a:xfrm>
            <a:off x="838200" y="365125"/>
            <a:ext cx="10515600" cy="658605"/>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References</a:t>
            </a:r>
          </a:p>
        </p:txBody>
      </p:sp>
      <p:sp>
        <p:nvSpPr>
          <p:cNvPr id="3" name="Content Placeholder 2">
            <a:extLst>
              <a:ext uri="{FF2B5EF4-FFF2-40B4-BE49-F238E27FC236}">
                <a16:creationId xmlns:a16="http://schemas.microsoft.com/office/drawing/2014/main" id="{C8841E5A-73BE-E629-02C2-A0A21BC151E0}"/>
              </a:ext>
            </a:extLst>
          </p:cNvPr>
          <p:cNvSpPr>
            <a:spLocks noGrp="1"/>
          </p:cNvSpPr>
          <p:nvPr>
            <p:ph idx="1"/>
          </p:nvPr>
        </p:nvSpPr>
        <p:spPr>
          <a:xfrm>
            <a:off x="838200" y="1063487"/>
            <a:ext cx="10515600" cy="5113476"/>
          </a:xfrm>
        </p:spPr>
        <p:txBody>
          <a:bodyPr>
            <a:normAutofit/>
          </a:bodyPr>
          <a:lstStyle/>
          <a:p>
            <a:pPr marL="514350" indent="-514350">
              <a:buAutoNum type="arabicPeriod"/>
            </a:pPr>
            <a:r>
              <a:rPr lang="en-US" sz="1600" dirty="0">
                <a:latin typeface="Avenir Next LT Pro" panose="020B0504020202020204" pitchFamily="34" charset="77"/>
                <a:cs typeface="Arial" panose="020B0604020202020204" pitchFamily="34" charset="0"/>
              </a:rPr>
              <a:t>Deep learning by Ian Goodfellow, </a:t>
            </a:r>
            <a:r>
              <a:rPr lang="en-US" sz="1600" dirty="0" err="1">
                <a:latin typeface="Avenir Next LT Pro" panose="020B0504020202020204" pitchFamily="34" charset="77"/>
                <a:cs typeface="Arial" panose="020B0604020202020204" pitchFamily="34" charset="0"/>
              </a:rPr>
              <a:t>Yoshua</a:t>
            </a:r>
            <a:r>
              <a:rPr lang="en-US" sz="1600" dirty="0">
                <a:latin typeface="Avenir Next LT Pro" panose="020B0504020202020204" pitchFamily="34" charset="77"/>
                <a:cs typeface="Arial" panose="020B0604020202020204" pitchFamily="34" charset="0"/>
              </a:rPr>
              <a:t> </a:t>
            </a:r>
            <a:r>
              <a:rPr lang="en-US" sz="1600" dirty="0" err="1">
                <a:latin typeface="Avenir Next LT Pro" panose="020B0504020202020204" pitchFamily="34" charset="77"/>
                <a:cs typeface="Arial" panose="020B0604020202020204" pitchFamily="34" charset="0"/>
              </a:rPr>
              <a:t>Bengio</a:t>
            </a:r>
            <a:r>
              <a:rPr lang="en-US" sz="1600" dirty="0">
                <a:latin typeface="Avenir Next LT Pro" panose="020B0504020202020204" pitchFamily="34" charset="77"/>
                <a:cs typeface="Arial" panose="020B0604020202020204" pitchFamily="34" charset="0"/>
              </a:rPr>
              <a:t>, and Aaron Courville</a:t>
            </a:r>
          </a:p>
          <a:p>
            <a:pPr marL="514350" indent="-514350">
              <a:buAutoNum type="arabicPeriod"/>
            </a:pPr>
            <a:endParaRPr lang="en-US" sz="1600" dirty="0">
              <a:latin typeface="Avenir Next LT Pro" panose="020B0504020202020204" pitchFamily="34" charset="77"/>
              <a:cs typeface="Arial" panose="020B0604020202020204" pitchFamily="34" charset="0"/>
            </a:endParaRPr>
          </a:p>
          <a:p>
            <a:pPr marL="514350" indent="-514350">
              <a:buAutoNum type="arabicPeriod"/>
            </a:pPr>
            <a:r>
              <a:rPr lang="en-US" sz="1600" dirty="0">
                <a:latin typeface="Avenir Next LT Pro" panose="020B0504020202020204" pitchFamily="34" charset="77"/>
                <a:cs typeface="Arial" panose="020B0604020202020204" pitchFamily="34" charset="0"/>
              </a:rPr>
              <a:t>Hands-On ML with Scikit-Learn, </a:t>
            </a:r>
            <a:r>
              <a:rPr lang="en-US" sz="1600" dirty="0" err="1">
                <a:latin typeface="Avenir Next LT Pro" panose="020B0504020202020204" pitchFamily="34" charset="77"/>
                <a:cs typeface="Arial" panose="020B0604020202020204" pitchFamily="34" charset="0"/>
              </a:rPr>
              <a:t>Keras</a:t>
            </a:r>
            <a:r>
              <a:rPr lang="en-US" sz="1600" dirty="0">
                <a:latin typeface="Avenir Next LT Pro" panose="020B0504020202020204" pitchFamily="34" charset="77"/>
                <a:cs typeface="Arial" panose="020B0604020202020204" pitchFamily="34" charset="0"/>
              </a:rPr>
              <a:t>, and TensorFlow (</a:t>
            </a:r>
            <a:r>
              <a:rPr lang="en-US" sz="1600" dirty="0" err="1">
                <a:latin typeface="Avenir Next LT Pro" panose="020B0504020202020204" pitchFamily="34" charset="77"/>
                <a:cs typeface="Arial" panose="020B0604020202020204" pitchFamily="34" charset="0"/>
              </a:rPr>
              <a:t>Aurelien</a:t>
            </a:r>
            <a:r>
              <a:rPr lang="en-US" sz="1600" dirty="0">
                <a:latin typeface="Avenir Next LT Pro" panose="020B0504020202020204" pitchFamily="34" charset="77"/>
                <a:cs typeface="Arial" panose="020B0604020202020204" pitchFamily="34" charset="0"/>
              </a:rPr>
              <a:t> </a:t>
            </a:r>
            <a:r>
              <a:rPr lang="en-US" sz="1600" dirty="0" err="1">
                <a:latin typeface="Avenir Next LT Pro" panose="020B0504020202020204" pitchFamily="34" charset="77"/>
                <a:cs typeface="Arial" panose="020B0604020202020204" pitchFamily="34" charset="0"/>
              </a:rPr>
              <a:t>Geron</a:t>
            </a:r>
            <a:r>
              <a:rPr lang="en-US" sz="1600" dirty="0">
                <a:latin typeface="Avenir Next LT Pro" panose="020B0504020202020204" pitchFamily="34" charset="77"/>
                <a:cs typeface="Arial" panose="020B0604020202020204" pitchFamily="34" charset="0"/>
              </a:rPr>
              <a:t>)</a:t>
            </a:r>
          </a:p>
          <a:p>
            <a:pPr marL="514350" indent="-514350">
              <a:buAutoNum type="arabicPeriod"/>
            </a:pPr>
            <a:endParaRPr lang="en-US" sz="1600" dirty="0">
              <a:latin typeface="Avenir Next LT Pro" panose="020B0504020202020204" pitchFamily="34" charset="77"/>
              <a:cs typeface="Arial" panose="020B0604020202020204" pitchFamily="34" charset="0"/>
            </a:endParaRPr>
          </a:p>
          <a:p>
            <a:pPr marL="514350" indent="-514350">
              <a:buAutoNum type="arabicPeriod"/>
            </a:pPr>
            <a:r>
              <a:rPr lang="en-US" sz="1600" dirty="0">
                <a:latin typeface="Avenir Next LT Pro" panose="020B0504020202020204" pitchFamily="34" charset="77"/>
                <a:cs typeface="Arial" panose="020B0604020202020204" pitchFamily="34" charset="0"/>
              </a:rPr>
              <a:t>Machine Learning with Python by Bernd Klein</a:t>
            </a:r>
          </a:p>
          <a:p>
            <a:pPr marL="514350" indent="-514350">
              <a:buAutoNum type="arabicPeriod"/>
            </a:pPr>
            <a:endParaRPr lang="en-US" sz="1600" dirty="0">
              <a:latin typeface="Avenir Next LT Pro" panose="020B0504020202020204" pitchFamily="34" charset="77"/>
              <a:cs typeface="Arial" panose="020B0604020202020204" pitchFamily="34" charset="0"/>
            </a:endParaRPr>
          </a:p>
          <a:p>
            <a:pPr marL="514350" indent="-514350">
              <a:buAutoNum type="arabicPeriod"/>
            </a:pPr>
            <a:r>
              <a:rPr lang="en-US" sz="1600" dirty="0">
                <a:latin typeface="Avenir Next LT Pro" panose="020B0504020202020204" pitchFamily="34" charset="77"/>
                <a:cs typeface="Arial" panose="020B0604020202020204" pitchFamily="34" charset="0"/>
              </a:rPr>
              <a:t>LAPENNA Workshop (UTK) by Kwai Wong</a:t>
            </a:r>
          </a:p>
          <a:p>
            <a:pPr marL="514350" indent="-514350">
              <a:buAutoNum type="arabicPeriod"/>
            </a:pPr>
            <a:endParaRPr lang="en-US" sz="1600" dirty="0">
              <a:latin typeface="Avenir Next LT Pro" panose="020B0504020202020204" pitchFamily="34" charset="77"/>
              <a:cs typeface="Arial" panose="020B0604020202020204" pitchFamily="34" charset="0"/>
            </a:endParaRPr>
          </a:p>
          <a:p>
            <a:pPr marL="514350" indent="-514350">
              <a:buAutoNum type="arabicPeriod"/>
            </a:pPr>
            <a:r>
              <a:rPr lang="en-US" sz="1600" dirty="0">
                <a:latin typeface="Avenir Next LT Pro" panose="020B0504020202020204" pitchFamily="34" charset="77"/>
                <a:cs typeface="Arial" panose="020B0604020202020204" pitchFamily="34" charset="0"/>
              </a:rPr>
              <a:t>6S191 MIT Deep Learning Lecture 1 by Alexander </a:t>
            </a:r>
            <a:r>
              <a:rPr lang="en-US" sz="1600" dirty="0" err="1">
                <a:latin typeface="Avenir Next LT Pro" panose="020B0504020202020204" pitchFamily="34" charset="77"/>
                <a:cs typeface="Arial" panose="020B0604020202020204" pitchFamily="34" charset="0"/>
              </a:rPr>
              <a:t>Amini</a:t>
            </a:r>
            <a:endParaRPr lang="en-US" sz="1600" dirty="0">
              <a:latin typeface="Avenir Next LT Pro" panose="020B0504020202020204" pitchFamily="34" charset="77"/>
              <a:cs typeface="Arial" panose="020B0604020202020204" pitchFamily="34" charset="0"/>
            </a:endParaRPr>
          </a:p>
        </p:txBody>
      </p:sp>
    </p:spTree>
    <p:extLst>
      <p:ext uri="{BB962C8B-B14F-4D97-AF65-F5344CB8AC3E}">
        <p14:creationId xmlns:p14="http://schemas.microsoft.com/office/powerpoint/2010/main" val="148748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57613B0-7920-5465-4F8D-A99569C8C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660" y="988540"/>
            <a:ext cx="4491124" cy="48809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96B05DC-CC45-F960-AD7F-D884CDC6D892}"/>
                  </a:ext>
                </a:extLst>
              </p:cNvPr>
              <p:cNvSpPr txBox="1"/>
              <p:nvPr/>
            </p:nvSpPr>
            <p:spPr>
              <a:xfrm>
                <a:off x="753762" y="939114"/>
                <a:ext cx="5857103" cy="4770537"/>
              </a:xfrm>
              <a:prstGeom prst="rect">
                <a:avLst/>
              </a:prstGeom>
              <a:noFill/>
            </p:spPr>
            <p:txBody>
              <a:bodyPr wrap="square" rtlCol="0">
                <a:spAutoFit/>
              </a:bodyPr>
              <a:lstStyle/>
              <a:p>
                <a:r>
                  <a:rPr lang="en-US" sz="1600" dirty="0">
                    <a:latin typeface="Avenir Next LT Pro" panose="020B0504020202020204" pitchFamily="34" charset="77"/>
                  </a:rPr>
                  <a:t>The leftmost layer (input layer) is a set of </a:t>
                </a:r>
                <a14:m>
                  <m:oMath xmlns:m="http://schemas.openxmlformats.org/officeDocument/2006/math">
                    <m:r>
                      <a:rPr lang="en-US" sz="1600" b="0" i="1" smtClean="0">
                        <a:latin typeface="Cambria Math" panose="02040503050406030204" pitchFamily="18" charset="0"/>
                      </a:rPr>
                      <m:t>𝑛</m:t>
                    </m:r>
                  </m:oMath>
                </a14:m>
                <a:r>
                  <a:rPr lang="en-US" sz="1600" dirty="0">
                    <a:latin typeface="Avenir Next LT Pro" panose="020B0504020202020204" pitchFamily="34" charset="77"/>
                  </a:rPr>
                  <a:t> nodes corresponding to the input’s </a:t>
                </a:r>
                <a14:m>
                  <m:oMath xmlns:m="http://schemas.openxmlformats.org/officeDocument/2006/math">
                    <m:r>
                      <a:rPr lang="en-US" sz="1600" b="0" i="1" smtClean="0">
                        <a:latin typeface="Cambria Math" panose="02040503050406030204" pitchFamily="18" charset="0"/>
                      </a:rPr>
                      <m:t>𝑛</m:t>
                    </m:r>
                  </m:oMath>
                </a14:m>
                <a:r>
                  <a:rPr lang="en-US" sz="1600" dirty="0">
                    <a:latin typeface="Avenir Next LT Pro" panose="020B0504020202020204" pitchFamily="34" charset="77"/>
                  </a:rPr>
                  <a:t> features.</a:t>
                </a:r>
              </a:p>
              <a:p>
                <a:endParaRPr lang="en-US" sz="1600" dirty="0">
                  <a:latin typeface="Avenir Next LT Pro" panose="020B0504020202020204" pitchFamily="34" charset="77"/>
                </a:endParaRPr>
              </a:p>
              <a:p>
                <a:r>
                  <a:rPr lang="en-US" sz="1600" dirty="0">
                    <a:latin typeface="Avenir Next LT Pro" panose="020B0504020202020204" pitchFamily="34" charset="77"/>
                  </a:rPr>
                  <a:t>Each neuron in the hidden layer transforms the values from the previous layer with a weighted linear summation:</a:t>
                </a:r>
              </a:p>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𝑛</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𝑛</m:t>
                        </m:r>
                      </m:sub>
                    </m:sSub>
                  </m:oMath>
                </a14:m>
                <a:r>
                  <a:rPr lang="en-US" sz="1600" dirty="0">
                    <a:latin typeface="Avenir Next LT Pro" panose="020B0504020202020204" pitchFamily="34" charset="77"/>
                  </a:rPr>
                  <a:t> followed by a non-linear activation function </a:t>
                </a:r>
                <a14:m>
                  <m:oMath xmlns:m="http://schemas.openxmlformats.org/officeDocument/2006/math">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rPr>
                      <m:t> : </m:t>
                    </m:r>
                    <m:r>
                      <a:rPr lang="en-US" sz="1600" b="0" i="1" smtClean="0">
                        <a:latin typeface="Cambria Math" panose="02040503050406030204" pitchFamily="18" charset="0"/>
                        <a:ea typeface="Cambria Math" panose="02040503050406030204" pitchFamily="18" charset="0"/>
                      </a:rPr>
                      <m:t>ℝ</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ℝ</m:t>
                    </m:r>
                    <m:r>
                      <a:rPr lang="en-US" sz="1600" b="0" i="0" smtClean="0">
                        <a:latin typeface="Cambria Math" panose="02040503050406030204" pitchFamily="18" charset="0"/>
                        <a:ea typeface="Cambria Math" panose="02040503050406030204" pitchFamily="18" charset="0"/>
                      </a:rPr>
                      <m:t>.</m:t>
                    </m:r>
                  </m:oMath>
                </a14:m>
                <a:r>
                  <a:rPr lang="en-US" sz="1600" dirty="0">
                    <a:latin typeface="Avenir Next LT Pro" panose="020B0504020202020204" pitchFamily="34" charset="77"/>
                  </a:rPr>
                  <a:t> </a:t>
                </a:r>
              </a:p>
              <a:p>
                <a:endParaRPr lang="en-US" sz="1600" dirty="0">
                  <a:latin typeface="Avenir Next LT Pro" panose="020B0504020202020204" pitchFamily="34" charset="77"/>
                </a:endParaRPr>
              </a:p>
              <a:p>
                <a:r>
                  <a:rPr lang="en-US" sz="1600" dirty="0">
                    <a:latin typeface="Avenir Next LT Pro" panose="020B0504020202020204" pitchFamily="34" charset="77"/>
                  </a:rPr>
                  <a:t>The output layer receives the values from the last hidden layer and transforms them into output values.</a:t>
                </a:r>
              </a:p>
              <a:p>
                <a:endParaRPr lang="en-US" sz="1600" dirty="0">
                  <a:latin typeface="Avenir Next LT Pro" panose="020B0504020202020204" pitchFamily="34" charset="77"/>
                </a:endParaRPr>
              </a:p>
              <a:p>
                <a:r>
                  <a:rPr lang="en-US" sz="1600" dirty="0">
                    <a:latin typeface="Avenir Next LT Pro" panose="020B0504020202020204" pitchFamily="34" charset="77"/>
                  </a:rPr>
                  <a:t>MLPs learn complex, non-linear relationships between inputs and outputs by adjusting the weights and biases of the connections between neurons of successive layers.</a:t>
                </a:r>
              </a:p>
              <a:p>
                <a:endParaRPr lang="en-US" sz="1600" dirty="0">
                  <a:latin typeface="Avenir Next LT Pro" panose="020B0504020202020204" pitchFamily="34" charset="77"/>
                </a:endParaRPr>
              </a:p>
              <a:p>
                <a:r>
                  <a:rPr lang="en-US" sz="1600" dirty="0">
                    <a:latin typeface="Avenir Next LT Pro" panose="020B0504020202020204" pitchFamily="34" charset="77"/>
                  </a:rPr>
                  <a:t>MLPs are trained using a supervised learning technique called </a:t>
                </a:r>
                <a:r>
                  <a:rPr lang="en-US" sz="1600" dirty="0">
                    <a:solidFill>
                      <a:srgbClr val="C00000"/>
                    </a:solidFill>
                    <a:latin typeface="Avenir Next LT Pro" panose="020B0504020202020204" pitchFamily="34" charset="77"/>
                  </a:rPr>
                  <a:t>backpropagation</a:t>
                </a:r>
                <a:r>
                  <a:rPr lang="en-US" sz="1600" dirty="0">
                    <a:latin typeface="Avenir Next LT Pro" panose="020B0504020202020204" pitchFamily="34" charset="77"/>
                  </a:rPr>
                  <a:t>, where the network learns by </a:t>
                </a:r>
                <a:r>
                  <a:rPr lang="en-US" sz="1600" dirty="0">
                    <a:solidFill>
                      <a:srgbClr val="C00000"/>
                    </a:solidFill>
                    <a:latin typeface="Avenir Next LT Pro" panose="020B0504020202020204" pitchFamily="34" charset="77"/>
                  </a:rPr>
                  <a:t>minimizing the error</a:t>
                </a:r>
                <a:r>
                  <a:rPr lang="en-US" sz="1600" dirty="0">
                    <a:latin typeface="Avenir Next LT Pro" panose="020B0504020202020204" pitchFamily="34" charset="77"/>
                  </a:rPr>
                  <a:t> between its predictions and the actual values.</a:t>
                </a:r>
              </a:p>
            </p:txBody>
          </p:sp>
        </mc:Choice>
        <mc:Fallback xmlns="">
          <p:sp>
            <p:nvSpPr>
              <p:cNvPr id="2" name="TextBox 1">
                <a:extLst>
                  <a:ext uri="{FF2B5EF4-FFF2-40B4-BE49-F238E27FC236}">
                    <a16:creationId xmlns:a16="http://schemas.microsoft.com/office/drawing/2014/main" id="{496B05DC-CC45-F960-AD7F-D884CDC6D892}"/>
                  </a:ext>
                </a:extLst>
              </p:cNvPr>
              <p:cNvSpPr txBox="1">
                <a:spLocks noRot="1" noChangeAspect="1" noMove="1" noResize="1" noEditPoints="1" noAdjustHandles="1" noChangeArrowheads="1" noChangeShapeType="1" noTextEdit="1"/>
              </p:cNvSpPr>
              <p:nvPr/>
            </p:nvSpPr>
            <p:spPr>
              <a:xfrm>
                <a:off x="753762" y="939114"/>
                <a:ext cx="5857103" cy="4770537"/>
              </a:xfrm>
              <a:prstGeom prst="rect">
                <a:avLst/>
              </a:prstGeom>
              <a:blipFill>
                <a:blip r:embed="rId3"/>
                <a:stretch>
                  <a:fillRect l="-649" t="-265" b="-796"/>
                </a:stretch>
              </a:blipFill>
            </p:spPr>
            <p:txBody>
              <a:bodyPr/>
              <a:lstStyle/>
              <a:p>
                <a:r>
                  <a:rPr lang="en-US">
                    <a:noFill/>
                  </a:rPr>
                  <a:t> </a:t>
                </a:r>
              </a:p>
            </p:txBody>
          </p:sp>
        </mc:Fallback>
      </mc:AlternateContent>
    </p:spTree>
    <p:extLst>
      <p:ext uri="{BB962C8B-B14F-4D97-AF65-F5344CB8AC3E}">
        <p14:creationId xmlns:p14="http://schemas.microsoft.com/office/powerpoint/2010/main" val="356886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AD1BCA8-5C07-1791-000B-A982FB947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520" y="889687"/>
            <a:ext cx="4934551" cy="53628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AF14F8-8D9A-14B8-46D0-FA821771B2DC}"/>
              </a:ext>
            </a:extLst>
          </p:cNvPr>
          <p:cNvSpPr txBox="1"/>
          <p:nvPr/>
        </p:nvSpPr>
        <p:spPr>
          <a:xfrm>
            <a:off x="877330" y="654909"/>
            <a:ext cx="5687412" cy="5755422"/>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Applications include</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u="sng" dirty="0">
                <a:latin typeface="Avenir Next LT Pro" panose="020B0504020202020204" pitchFamily="34" charset="77"/>
              </a:rPr>
              <a:t>Classification</a:t>
            </a:r>
            <a:r>
              <a:rPr lang="en-US" sz="1600" dirty="0">
                <a:latin typeface="Avenir Next LT Pro" panose="020B0504020202020204" pitchFamily="34" charset="77"/>
              </a:rPr>
              <a:t>: Categorizing data into different classes.</a:t>
            </a:r>
          </a:p>
          <a:p>
            <a:pPr marL="285750" indent="-285750">
              <a:buFont typeface="Arial" panose="020B0604020202020204" pitchFamily="34" charset="0"/>
              <a:buChar char="•"/>
            </a:pPr>
            <a:r>
              <a:rPr lang="en-US" sz="1600" u="sng" dirty="0">
                <a:latin typeface="Avenir Next LT Pro" panose="020B0504020202020204" pitchFamily="34" charset="77"/>
              </a:rPr>
              <a:t>Regression</a:t>
            </a:r>
            <a:r>
              <a:rPr lang="en-US" sz="1600" dirty="0">
                <a:latin typeface="Avenir Next LT Pro" panose="020B0504020202020204" pitchFamily="34" charset="77"/>
              </a:rPr>
              <a:t>: Predicting continuous values.</a:t>
            </a:r>
          </a:p>
          <a:p>
            <a:pPr marL="285750" indent="-285750">
              <a:buFont typeface="Arial" panose="020B0604020202020204" pitchFamily="34" charset="0"/>
              <a:buChar char="•"/>
            </a:pPr>
            <a:r>
              <a:rPr lang="en-US" sz="1600" u="sng" dirty="0">
                <a:latin typeface="Avenir Next LT Pro" panose="020B0504020202020204" pitchFamily="34" charset="77"/>
              </a:rPr>
              <a:t>Image Recognition</a:t>
            </a:r>
            <a:r>
              <a:rPr lang="en-US" sz="1600" dirty="0">
                <a:latin typeface="Avenir Next LT Pro" panose="020B0504020202020204" pitchFamily="34" charset="77"/>
              </a:rPr>
              <a:t>: Identifying objects in images.</a:t>
            </a:r>
          </a:p>
          <a:p>
            <a:pPr marL="285750" indent="-285750">
              <a:buFont typeface="Arial" panose="020B0604020202020204" pitchFamily="34" charset="0"/>
              <a:buChar char="•"/>
            </a:pPr>
            <a:r>
              <a:rPr lang="en-US" sz="1600" u="sng" dirty="0">
                <a:latin typeface="Avenir Next LT Pro" panose="020B0504020202020204" pitchFamily="34" charset="77"/>
              </a:rPr>
              <a:t>Speech Recognition</a:t>
            </a:r>
            <a:r>
              <a:rPr lang="en-US" sz="1600" dirty="0">
                <a:latin typeface="Avenir Next LT Pro" panose="020B0504020202020204" pitchFamily="34" charset="77"/>
              </a:rPr>
              <a:t>: Converting spoken language into text.</a:t>
            </a:r>
          </a:p>
          <a:p>
            <a:pPr marL="285750" indent="-285750">
              <a:buFont typeface="Arial" panose="020B0604020202020204" pitchFamily="34" charset="0"/>
              <a:buChar char="•"/>
            </a:pPr>
            <a:r>
              <a:rPr lang="en-US" sz="1600" u="sng" dirty="0">
                <a:latin typeface="Avenir Next LT Pro" panose="020B0504020202020204" pitchFamily="34" charset="77"/>
              </a:rPr>
              <a:t>Natural Language Processing</a:t>
            </a:r>
            <a:r>
              <a:rPr lang="en-US" sz="1600" dirty="0">
                <a:latin typeface="Avenir Next LT Pro" panose="020B0504020202020204" pitchFamily="34" charset="77"/>
              </a:rPr>
              <a:t>: Understanding and generating human language.</a:t>
            </a:r>
          </a:p>
          <a:p>
            <a:pPr marL="285750" indent="-285750">
              <a:buFont typeface="Arial" panose="020B0604020202020204" pitchFamily="34" charset="0"/>
              <a:buChar char="•"/>
            </a:pPr>
            <a:r>
              <a:rPr lang="en-US" sz="1600" u="sng" dirty="0">
                <a:latin typeface="Avenir Next LT Pro" panose="020B0504020202020204" pitchFamily="34" charset="77"/>
              </a:rPr>
              <a:t>Time Series Forecasting</a:t>
            </a:r>
            <a:r>
              <a:rPr lang="en-US" sz="1600" dirty="0">
                <a:latin typeface="Avenir Next LT Pro" panose="020B0504020202020204" pitchFamily="34" charset="77"/>
              </a:rPr>
              <a:t>: Predicting future values based on past data.</a:t>
            </a:r>
          </a:p>
          <a:p>
            <a:pPr marL="285750" indent="-285750">
              <a:buFont typeface="Arial" panose="020B0604020202020204" pitchFamily="34" charset="0"/>
              <a:buChar char="•"/>
            </a:pPr>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Advantages</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Can handle both classification and regression.</a:t>
            </a:r>
          </a:p>
          <a:p>
            <a:pPr marL="285750" indent="-285750">
              <a:buFont typeface="Arial" panose="020B0604020202020204" pitchFamily="34" charset="0"/>
              <a:buChar char="•"/>
            </a:pPr>
            <a:r>
              <a:rPr lang="en-US" sz="1600" dirty="0">
                <a:latin typeface="Avenir Next LT Pro" panose="020B0504020202020204" pitchFamily="34" charset="77"/>
              </a:rPr>
              <a:t>Capable of learning complex, non-linear relationships.</a:t>
            </a:r>
          </a:p>
          <a:p>
            <a:pPr marL="285750" indent="-285750">
              <a:buFont typeface="Arial" panose="020B0604020202020204" pitchFamily="34" charset="0"/>
              <a:buChar char="•"/>
            </a:pPr>
            <a:r>
              <a:rPr lang="en-US" sz="1600" dirty="0">
                <a:latin typeface="Avenir Next LT Pro" panose="020B0504020202020204" pitchFamily="34" charset="77"/>
              </a:rPr>
              <a:t>Can be adapted to various types of data with appropriate preprocessing.</a:t>
            </a:r>
          </a:p>
          <a:p>
            <a:pPr marL="285750" indent="-285750">
              <a:buFont typeface="Arial" panose="020B0604020202020204" pitchFamily="34" charset="0"/>
              <a:buChar char="•"/>
            </a:pPr>
            <a:r>
              <a:rPr lang="en-US" sz="1600" dirty="0">
                <a:latin typeface="Avenir Next LT Pro" panose="020B0504020202020204" pitchFamily="34" charset="77"/>
              </a:rPr>
              <a:t>Automatically learn relevant features from raw data, reducing the need for manual feature engineering.</a:t>
            </a:r>
          </a:p>
          <a:p>
            <a:pPr marL="285750" indent="-285750">
              <a:buFont typeface="Arial" panose="020B0604020202020204" pitchFamily="34" charset="0"/>
              <a:buChar char="•"/>
            </a:pPr>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Disadvantages</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MLP requires tuning a number of hyperparameters such as the number of hidden layers, neurons, iterations.</a:t>
            </a:r>
          </a:p>
          <a:p>
            <a:pPr marL="285750" indent="-285750">
              <a:buFont typeface="Arial" panose="020B0604020202020204" pitchFamily="34" charset="0"/>
              <a:buChar char="•"/>
            </a:pPr>
            <a:r>
              <a:rPr lang="en-US" sz="1600" dirty="0">
                <a:latin typeface="Avenir Next LT Pro" panose="020B0504020202020204" pitchFamily="34" charset="77"/>
              </a:rPr>
              <a:t>MLP is sensitive to feature scaling.</a:t>
            </a:r>
          </a:p>
        </p:txBody>
      </p:sp>
    </p:spTree>
    <p:extLst>
      <p:ext uri="{BB962C8B-B14F-4D97-AF65-F5344CB8AC3E}">
        <p14:creationId xmlns:p14="http://schemas.microsoft.com/office/powerpoint/2010/main" val="88605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1CFB9-0287-723C-62F9-2DBEFC57F7AA}"/>
              </a:ext>
            </a:extLst>
          </p:cNvPr>
          <p:cNvSpPr txBox="1"/>
          <p:nvPr/>
        </p:nvSpPr>
        <p:spPr>
          <a:xfrm>
            <a:off x="1031358" y="542260"/>
            <a:ext cx="10122195"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Activation Functions in MLPs</a:t>
            </a:r>
          </a:p>
        </p:txBody>
      </p:sp>
      <p:pic>
        <p:nvPicPr>
          <p:cNvPr id="3" name="Picture 2" descr="Diagram&#10;&#10;Description automatically generated">
            <a:extLst>
              <a:ext uri="{FF2B5EF4-FFF2-40B4-BE49-F238E27FC236}">
                <a16:creationId xmlns:a16="http://schemas.microsoft.com/office/drawing/2014/main" id="{8D117341-995A-C164-5C0E-9912910F1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276" y="1761878"/>
            <a:ext cx="6896552" cy="3037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720975-3C38-6ABF-9C2D-519A2B90930C}"/>
              </a:ext>
            </a:extLst>
          </p:cNvPr>
          <p:cNvSpPr txBox="1"/>
          <p:nvPr/>
        </p:nvSpPr>
        <p:spPr>
          <a:xfrm>
            <a:off x="370703" y="1421027"/>
            <a:ext cx="452257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Next LT Pro" panose="020B0504020202020204" pitchFamily="34" charset="77"/>
              </a:rPr>
              <a:t>Activation functions determine how the weighted sum of the input of a neuron in a layer is transformed into an output for that neuron.</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Activation functions are nonlinear and are differentiable at almost all their inputs.</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In the hidden layer(s) of MLPs the activation functions mostly commonly used are: </a:t>
            </a:r>
            <a:r>
              <a:rPr lang="en-US" sz="1600" dirty="0" err="1">
                <a:latin typeface="Avenir Next LT Pro" panose="020B0504020202020204" pitchFamily="34" charset="77"/>
              </a:rPr>
              <a:t>ReLu</a:t>
            </a:r>
            <a:r>
              <a:rPr lang="en-US" sz="1600" dirty="0">
                <a:latin typeface="Avenir Next LT Pro" panose="020B0504020202020204" pitchFamily="34" charset="77"/>
              </a:rPr>
              <a:t>, Sigmoid, Hyperbolic Tangent. </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A NN almost always uses the same activation function in all it hidden layers. </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err="1">
                <a:latin typeface="Avenir Next LT Pro" panose="020B0504020202020204" pitchFamily="34" charset="77"/>
              </a:rPr>
              <a:t>ReLu</a:t>
            </a:r>
            <a:r>
              <a:rPr lang="en-US" sz="1600" dirty="0">
                <a:latin typeface="Avenir Next LT Pro" panose="020B0504020202020204" pitchFamily="34" charset="77"/>
              </a:rPr>
              <a:t> is widely used because of its simplicity.</a:t>
            </a:r>
          </a:p>
        </p:txBody>
      </p:sp>
      <p:sp>
        <p:nvSpPr>
          <p:cNvPr id="5" name="TextBox 4">
            <a:extLst>
              <a:ext uri="{FF2B5EF4-FFF2-40B4-BE49-F238E27FC236}">
                <a16:creationId xmlns:a16="http://schemas.microsoft.com/office/drawing/2014/main" id="{DC2EEE4C-E2F3-6233-5BCD-B863C791AC40}"/>
              </a:ext>
            </a:extLst>
          </p:cNvPr>
          <p:cNvSpPr txBox="1"/>
          <p:nvPr/>
        </p:nvSpPr>
        <p:spPr>
          <a:xfrm>
            <a:off x="5879805" y="5209953"/>
            <a:ext cx="4805916" cy="369332"/>
          </a:xfrm>
          <a:prstGeom prst="rect">
            <a:avLst/>
          </a:prstGeom>
          <a:noFill/>
        </p:spPr>
        <p:txBody>
          <a:bodyPr wrap="square" rtlCol="0">
            <a:spAutoFit/>
          </a:bodyPr>
          <a:lstStyle/>
          <a:p>
            <a:pPr algn="r"/>
            <a:r>
              <a:rPr lang="en-US" dirty="0">
                <a:solidFill>
                  <a:srgbClr val="C00000"/>
                </a:solidFill>
                <a:latin typeface="Avenir Next LT Pro" panose="020B0504020202020204" pitchFamily="34" charset="77"/>
              </a:rPr>
              <a:t>Perceptron in hidden or output layer</a:t>
            </a:r>
          </a:p>
        </p:txBody>
      </p:sp>
    </p:spTree>
    <p:extLst>
      <p:ext uri="{BB962C8B-B14F-4D97-AF65-F5344CB8AC3E}">
        <p14:creationId xmlns:p14="http://schemas.microsoft.com/office/powerpoint/2010/main" val="386122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54EB5-1270-C87B-1FCA-4455A80EDB4C}"/>
              </a:ext>
            </a:extLst>
          </p:cNvPr>
          <p:cNvSpPr txBox="1"/>
          <p:nvPr/>
        </p:nvSpPr>
        <p:spPr>
          <a:xfrm>
            <a:off x="999461" y="329242"/>
            <a:ext cx="9781953"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Hidden Layer Perceptron</a:t>
            </a:r>
          </a:p>
        </p:txBody>
      </p:sp>
      <p:pic>
        <p:nvPicPr>
          <p:cNvPr id="1026" name="Picture 2" descr="Hidden Layer Activation Functions | by Kinder Chen | Medium">
            <a:extLst>
              <a:ext uri="{FF2B5EF4-FFF2-40B4-BE49-F238E27FC236}">
                <a16:creationId xmlns:a16="http://schemas.microsoft.com/office/drawing/2014/main" id="{F72E9EB7-0B42-A031-6B7E-FE1A01639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718" y="2457302"/>
            <a:ext cx="5638800" cy="391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63D788-706B-DEDB-2FE7-08F1F52FDD5C}"/>
              </a:ext>
            </a:extLst>
          </p:cNvPr>
          <p:cNvSpPr txBox="1"/>
          <p:nvPr/>
        </p:nvSpPr>
        <p:spPr>
          <a:xfrm>
            <a:off x="999461" y="1032413"/>
            <a:ext cx="10416746" cy="830997"/>
          </a:xfrm>
          <a:prstGeom prst="rect">
            <a:avLst/>
          </a:prstGeom>
          <a:noFill/>
        </p:spPr>
        <p:txBody>
          <a:bodyPr wrap="square" rtlCol="0">
            <a:spAutoFit/>
          </a:bodyPr>
          <a:lstStyle/>
          <a:p>
            <a:r>
              <a:rPr lang="en-US" sz="1600" dirty="0">
                <a:latin typeface="Avenir Next LT Pro" panose="020B0504020202020204" pitchFamily="34" charset="77"/>
              </a:rPr>
              <a:t>For the hidden layers in NN, common activation functions are </a:t>
            </a:r>
            <a:r>
              <a:rPr lang="en-US" sz="1600" dirty="0">
                <a:solidFill>
                  <a:srgbClr val="C00000"/>
                </a:solidFill>
                <a:latin typeface="Avenir Next LT Pro" panose="020B0504020202020204" pitchFamily="34" charset="77"/>
              </a:rPr>
              <a:t>ReLU</a:t>
            </a:r>
            <a:r>
              <a:rPr lang="en-US" sz="1600" dirty="0">
                <a:latin typeface="Avenir Next LT Pro" panose="020B0504020202020204" pitchFamily="34" charset="77"/>
              </a:rPr>
              <a:t> (Rectified Linear Unit), </a:t>
            </a:r>
            <a:r>
              <a:rPr lang="en-US" sz="1600" dirty="0">
                <a:solidFill>
                  <a:srgbClr val="C00000"/>
                </a:solidFill>
                <a:latin typeface="Avenir Next LT Pro" panose="020B0504020202020204" pitchFamily="34" charset="77"/>
              </a:rPr>
              <a:t>Sigmoid</a:t>
            </a:r>
            <a:r>
              <a:rPr lang="en-US" sz="1600" dirty="0">
                <a:latin typeface="Avenir Next LT Pro" panose="020B0504020202020204" pitchFamily="34" charset="77"/>
              </a:rPr>
              <a:t> (logistic function), and </a:t>
            </a:r>
            <a:r>
              <a:rPr lang="en-US" sz="1600" dirty="0">
                <a:solidFill>
                  <a:srgbClr val="C00000"/>
                </a:solidFill>
                <a:latin typeface="Avenir Next LT Pro" panose="020B0504020202020204" pitchFamily="34" charset="77"/>
              </a:rPr>
              <a:t>Tanh</a:t>
            </a:r>
            <a:r>
              <a:rPr lang="en-US" sz="1600" dirty="0">
                <a:latin typeface="Avenir Next LT Pro" panose="020B0504020202020204" pitchFamily="34" charset="77"/>
              </a:rPr>
              <a:t> (Hyperbolic Tangent function), with ReLU being the most prevalent due to its computational simplicity.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F157E0-FF8F-CC85-0235-CC19694BBE19}"/>
                  </a:ext>
                </a:extLst>
              </p:cNvPr>
              <p:cNvSpPr txBox="1"/>
              <p:nvPr/>
            </p:nvSpPr>
            <p:spPr>
              <a:xfrm>
                <a:off x="999461" y="1913251"/>
                <a:ext cx="4455042" cy="4999702"/>
              </a:xfrm>
              <a:prstGeom prst="rect">
                <a:avLst/>
              </a:prstGeom>
              <a:noFill/>
            </p:spPr>
            <p:txBody>
              <a:bodyPr wrap="square" rtlCol="0">
                <a:spAutoFit/>
              </a:bodyPr>
              <a:lstStyle/>
              <a:p>
                <a:r>
                  <a:rPr lang="en-US" sz="1600" b="1" dirty="0">
                    <a:solidFill>
                      <a:srgbClr val="C00000"/>
                    </a:solidFill>
                    <a:latin typeface="Avenir Next LT Pro" panose="020B0504020202020204" pitchFamily="34" charset="77"/>
                  </a:rPr>
                  <a:t>ReLU</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𝑅𝑒𝐿𝑈</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max</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0, </m:t>
                            </m:r>
                            <m:r>
                              <a:rPr lang="en-US" sz="1600" b="0" i="1" smtClean="0">
                                <a:latin typeface="Cambria Math" panose="02040503050406030204" pitchFamily="18" charset="0"/>
                              </a:rPr>
                              <m:t>𝑥</m:t>
                            </m:r>
                          </m:e>
                        </m:d>
                      </m:e>
                    </m:func>
                  </m:oMath>
                </a14:m>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Computationally simple, prevents, vanishing gradients </a:t>
                </a:r>
              </a:p>
              <a:p>
                <a:endParaRPr lang="en-US" sz="1600" dirty="0">
                  <a:latin typeface="Avenir Next LT Pro" panose="020B0504020202020204" pitchFamily="34" charset="77"/>
                </a:endParaRPr>
              </a:p>
              <a:p>
                <a:r>
                  <a:rPr lang="en-US" sz="1600" b="1" dirty="0">
                    <a:solidFill>
                      <a:srgbClr val="C00000"/>
                    </a:solidFill>
                    <a:latin typeface="Avenir Next LT Pro" panose="020B0504020202020204" pitchFamily="34" charset="77"/>
                  </a:rPr>
                  <a:t>Sigmoid</a:t>
                </a:r>
              </a:p>
              <a:p>
                <a:pPr marL="285750" indent="-285750">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𝑒</m:t>
                            </m:r>
                          </m:e>
                          <m: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sup>
                        </m:sSup>
                      </m:den>
                    </m:f>
                  </m:oMath>
                </a14:m>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It transforms its input to a value in the range between 0 and1.</a:t>
                </a:r>
              </a:p>
              <a:p>
                <a:pPr marL="285750" indent="-285750">
                  <a:buFont typeface="Arial" panose="020B0604020202020204" pitchFamily="34" charset="0"/>
                  <a:buChar char="•"/>
                </a:pPr>
                <a:r>
                  <a:rPr lang="en-US" sz="1600" dirty="0">
                    <a:latin typeface="Avenir Next LT Pro" panose="020B0504020202020204" pitchFamily="34" charset="77"/>
                  </a:rPr>
                  <a:t>Suitable for (binary) classification tasks</a:t>
                </a:r>
              </a:p>
              <a:p>
                <a:pPr marL="285750" indent="-285750">
                  <a:buFont typeface="Arial" panose="020B0604020202020204" pitchFamily="34" charset="0"/>
                  <a:buChar char="•"/>
                </a:pPr>
                <a:r>
                  <a:rPr lang="en-US" sz="1600" dirty="0">
                    <a:latin typeface="Avenir Next LT Pro" panose="020B0504020202020204" pitchFamily="34" charset="77"/>
                  </a:rPr>
                  <a:t>May suffer from vanishing gradient problems.</a:t>
                </a:r>
              </a:p>
              <a:p>
                <a:pPr marL="285750" indent="-285750">
                  <a:buFont typeface="Arial" panose="020B0604020202020204" pitchFamily="34" charset="0"/>
                  <a:buChar char="•"/>
                </a:pPr>
                <a:endParaRPr lang="en-US" sz="1600" dirty="0">
                  <a:latin typeface="Avenir Next LT Pro" panose="020B0504020202020204" pitchFamily="34" charset="77"/>
                </a:endParaRPr>
              </a:p>
              <a:p>
                <a:r>
                  <a:rPr lang="en-US" sz="1600" b="1" dirty="0">
                    <a:solidFill>
                      <a:srgbClr val="C00000"/>
                    </a:solidFill>
                    <a:latin typeface="Avenir Next LT Pro" panose="020B0504020202020204" pitchFamily="34" charset="77"/>
                  </a:rPr>
                  <a:t>Tanh</a:t>
                </a:r>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𝑇𝑎𝑛h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𝑥</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𝑥</m:t>
                            </m:r>
                          </m:sup>
                        </m:sSup>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𝑥</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𝑥</m:t>
                            </m:r>
                          </m:sup>
                        </m:sSup>
                      </m:den>
                    </m:f>
                  </m:oMath>
                </a14:m>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It maps inputs to values between -1 and 1.</a:t>
                </a:r>
              </a:p>
              <a:p>
                <a:pPr marL="285750" indent="-285750">
                  <a:buFont typeface="Arial" panose="020B0604020202020204" pitchFamily="34" charset="0"/>
                  <a:buChar char="•"/>
                </a:pPr>
                <a:r>
                  <a:rPr lang="en-US" sz="1600" dirty="0">
                    <a:latin typeface="Avenir Next LT Pro" panose="020B0504020202020204" pitchFamily="34" charset="77"/>
                  </a:rPr>
                  <a:t>May suffer from vanishing gradient problem.</a:t>
                </a:r>
              </a:p>
              <a:p>
                <a:endParaRPr lang="en-US" sz="1600" dirty="0">
                  <a:latin typeface="Avenir Next LT Pro" panose="020B0504020202020204" pitchFamily="34" charset="77"/>
                </a:endParaRPr>
              </a:p>
            </p:txBody>
          </p:sp>
        </mc:Choice>
        <mc:Fallback xmlns="">
          <p:sp>
            <p:nvSpPr>
              <p:cNvPr id="4" name="TextBox 3">
                <a:extLst>
                  <a:ext uri="{FF2B5EF4-FFF2-40B4-BE49-F238E27FC236}">
                    <a16:creationId xmlns:a16="http://schemas.microsoft.com/office/drawing/2014/main" id="{27F157E0-FF8F-CC85-0235-CC19694BBE19}"/>
                  </a:ext>
                </a:extLst>
              </p:cNvPr>
              <p:cNvSpPr txBox="1">
                <a:spLocks noRot="1" noChangeAspect="1" noMove="1" noResize="1" noEditPoints="1" noAdjustHandles="1" noChangeArrowheads="1" noChangeShapeType="1" noTextEdit="1"/>
              </p:cNvSpPr>
              <p:nvPr/>
            </p:nvSpPr>
            <p:spPr>
              <a:xfrm>
                <a:off x="999461" y="1913251"/>
                <a:ext cx="4455042" cy="4999702"/>
              </a:xfrm>
              <a:prstGeom prst="rect">
                <a:avLst/>
              </a:prstGeom>
              <a:blipFill>
                <a:blip r:embed="rId3"/>
                <a:stretch>
                  <a:fillRect l="-568" t="-253"/>
                </a:stretch>
              </a:blipFill>
            </p:spPr>
            <p:txBody>
              <a:bodyPr/>
              <a:lstStyle/>
              <a:p>
                <a:r>
                  <a:rPr lang="en-US">
                    <a:noFill/>
                  </a:rPr>
                  <a:t> </a:t>
                </a:r>
              </a:p>
            </p:txBody>
          </p:sp>
        </mc:Fallback>
      </mc:AlternateContent>
    </p:spTree>
    <p:extLst>
      <p:ext uri="{BB962C8B-B14F-4D97-AF65-F5344CB8AC3E}">
        <p14:creationId xmlns:p14="http://schemas.microsoft.com/office/powerpoint/2010/main" val="417211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7A5C9-5E0F-4FC8-130F-FCC090DE76D3}"/>
              </a:ext>
            </a:extLst>
          </p:cNvPr>
          <p:cNvSpPr txBox="1"/>
          <p:nvPr/>
        </p:nvSpPr>
        <p:spPr>
          <a:xfrm>
            <a:off x="733647" y="489098"/>
            <a:ext cx="10292316"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Output Layer Perceptron</a:t>
            </a:r>
          </a:p>
        </p:txBody>
      </p:sp>
      <p:sp>
        <p:nvSpPr>
          <p:cNvPr id="3" name="TextBox 2">
            <a:extLst>
              <a:ext uri="{FF2B5EF4-FFF2-40B4-BE49-F238E27FC236}">
                <a16:creationId xmlns:a16="http://schemas.microsoft.com/office/drawing/2014/main" id="{05A0F33B-4D22-F6C8-22D2-C3264AD07E4E}"/>
              </a:ext>
            </a:extLst>
          </p:cNvPr>
          <p:cNvSpPr txBox="1"/>
          <p:nvPr/>
        </p:nvSpPr>
        <p:spPr>
          <a:xfrm>
            <a:off x="733647" y="1177996"/>
            <a:ext cx="11153553" cy="584775"/>
          </a:xfrm>
          <a:prstGeom prst="rect">
            <a:avLst/>
          </a:prstGeom>
          <a:noFill/>
        </p:spPr>
        <p:txBody>
          <a:bodyPr wrap="square" rtlCol="0">
            <a:spAutoFit/>
          </a:bodyPr>
          <a:lstStyle/>
          <a:p>
            <a:r>
              <a:rPr lang="en-US" sz="1600" dirty="0">
                <a:latin typeface="Avenir Next LT Pro" panose="020B0504020202020204" pitchFamily="34" charset="77"/>
              </a:rPr>
              <a:t>For the output layer of a NN, typical activation functions are </a:t>
            </a:r>
            <a:r>
              <a:rPr lang="en-US" sz="1600" dirty="0">
                <a:solidFill>
                  <a:srgbClr val="C00000"/>
                </a:solidFill>
                <a:latin typeface="Avenir Next LT Pro" panose="020B0504020202020204" pitchFamily="34" charset="77"/>
              </a:rPr>
              <a:t>Linear</a:t>
            </a:r>
            <a:r>
              <a:rPr lang="en-US" sz="1600" dirty="0">
                <a:latin typeface="Avenir Next LT Pro" panose="020B0504020202020204" pitchFamily="34" charset="77"/>
              </a:rPr>
              <a:t>, </a:t>
            </a:r>
            <a:r>
              <a:rPr lang="en-US" sz="1600" dirty="0">
                <a:solidFill>
                  <a:srgbClr val="C00000"/>
                </a:solidFill>
                <a:latin typeface="Avenir Next LT Pro" panose="020B0504020202020204" pitchFamily="34" charset="77"/>
              </a:rPr>
              <a:t>Sigmoid</a:t>
            </a:r>
            <a:r>
              <a:rPr lang="en-US" sz="1600" dirty="0">
                <a:latin typeface="Avenir Next LT Pro" panose="020B0504020202020204" pitchFamily="34" charset="77"/>
              </a:rPr>
              <a:t>, or </a:t>
            </a:r>
            <a:r>
              <a:rPr lang="en-US" sz="1600" dirty="0">
                <a:solidFill>
                  <a:srgbClr val="C00000"/>
                </a:solidFill>
                <a:latin typeface="Avenir Next LT Pro" panose="020B0504020202020204" pitchFamily="34" charset="77"/>
              </a:rPr>
              <a:t>Softmax</a:t>
            </a:r>
            <a:r>
              <a:rPr lang="en-US" sz="1600" dirty="0">
                <a:latin typeface="Avenir Next LT Pro" panose="020B0504020202020204" pitchFamily="34" charset="77"/>
              </a:rPr>
              <a:t> functions, depending on whether the task at hand is linear regression, binary classification, or multi-class classification. </a:t>
            </a:r>
          </a:p>
        </p:txBody>
      </p:sp>
      <p:pic>
        <p:nvPicPr>
          <p:cNvPr id="2050" name="Picture 2" descr="A review of convolutional neural networks in computer vision | Artificial  Intelligence Review">
            <a:extLst>
              <a:ext uri="{FF2B5EF4-FFF2-40B4-BE49-F238E27FC236}">
                <a16:creationId xmlns:a16="http://schemas.microsoft.com/office/drawing/2014/main" id="{09FBD29F-2484-8B7E-522B-0C55C7D88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145" y="4149220"/>
            <a:ext cx="4937623" cy="22850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ation functions in neural networks [Updated 2024] | SuperAnnotate">
            <a:extLst>
              <a:ext uri="{FF2B5EF4-FFF2-40B4-BE49-F238E27FC236}">
                <a16:creationId xmlns:a16="http://schemas.microsoft.com/office/drawing/2014/main" id="{B16CCCEC-69C7-455C-EAC4-290FBB631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146" y="1899316"/>
            <a:ext cx="4748296" cy="20713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708769-E3A6-2CDE-5523-B58B31F1CBCC}"/>
                  </a:ext>
                </a:extLst>
              </p:cNvPr>
              <p:cNvSpPr txBox="1"/>
              <p:nvPr/>
            </p:nvSpPr>
            <p:spPr>
              <a:xfrm>
                <a:off x="951470" y="2001794"/>
                <a:ext cx="5144530" cy="4353884"/>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Regression</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Linear activation function </a:t>
                </a:r>
                <a14:m>
                  <m:oMath xmlns:m="http://schemas.openxmlformats.org/officeDocument/2006/math">
                    <m:r>
                      <a:rPr lang="en-US" sz="1600" b="0" i="1" smtClean="0">
                        <a:solidFill>
                          <a:srgbClr val="C00000"/>
                        </a:solidFill>
                        <a:latin typeface="Cambria Math" panose="02040503050406030204" pitchFamily="18" charset="0"/>
                      </a:rPr>
                      <m:t>𝑓</m:t>
                    </m:r>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𝑥</m:t>
                        </m:r>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𝑥</m:t>
                    </m:r>
                  </m:oMath>
                </a14:m>
                <a:r>
                  <a:rPr lang="en-US" sz="1600" dirty="0">
                    <a:solidFill>
                      <a:srgbClr val="C00000"/>
                    </a:solidFill>
                    <a:latin typeface="Avenir Next LT Pro" panose="020B0504020202020204" pitchFamily="34" charset="77"/>
                  </a:rPr>
                  <a:t> </a:t>
                </a:r>
                <a:r>
                  <a:rPr lang="en-US" sz="1600" dirty="0">
                    <a:latin typeface="Avenir Next LT Pro" panose="020B0504020202020204" pitchFamily="34" charset="77"/>
                  </a:rPr>
                  <a:t>is used to predict a continuous numerical value by simply returning the input as the output.</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Binary Classification</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Sigmoid activation function is used to predict one of two possible outcomes (returns probabilities).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Multi-class Classification</a:t>
                </a:r>
                <a:r>
                  <a:rPr lang="en-US" sz="1600" dirty="0">
                    <a:latin typeface="Avenir Next LT Pro" panose="020B0504020202020204" pitchFamily="34" charset="77"/>
                  </a:rPr>
                  <a:t>:</a:t>
                </a:r>
              </a:p>
              <a:p>
                <a:pPr marL="285750" indent="-285750">
                  <a:buFont typeface="Arial" panose="020B0604020202020204" pitchFamily="34" charset="0"/>
                  <a:buChar char="•"/>
                </a:pPr>
                <a:r>
                  <a:rPr lang="en-US" sz="1600" dirty="0">
                    <a:latin typeface="Avenir Next LT Pro" panose="020B0504020202020204" pitchFamily="34" charset="77"/>
                  </a:rPr>
                  <a:t>Softmax activation function </a:t>
                </a:r>
                <a14:m>
                  <m:oMath xmlns:m="http://schemas.openxmlformats.org/officeDocument/2006/math">
                    <m:r>
                      <a:rPr lang="en-US" sz="1600" b="0" i="1" smtClean="0">
                        <a:solidFill>
                          <a:srgbClr val="C00000"/>
                        </a:solidFill>
                        <a:latin typeface="Cambria Math" panose="02040503050406030204" pitchFamily="18" charset="0"/>
                      </a:rPr>
                      <m:t>𝑆</m:t>
                    </m:r>
                    <m:d>
                      <m:dPr>
                        <m:ctrlPr>
                          <a:rPr lang="en-US" sz="1600" b="0" i="1" smtClean="0">
                            <a:solidFill>
                              <a:srgbClr val="C00000"/>
                            </a:solidFill>
                            <a:latin typeface="Cambria Math" panose="02040503050406030204" pitchFamily="18" charset="0"/>
                          </a:rPr>
                        </m:ctrlPr>
                      </m:dPr>
                      <m:e>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𝑜</m:t>
                            </m:r>
                          </m:e>
                          <m:sub>
                            <m:r>
                              <a:rPr lang="en-US" sz="1600" b="0" i="1" smtClean="0">
                                <a:solidFill>
                                  <a:srgbClr val="C00000"/>
                                </a:solidFill>
                                <a:latin typeface="Cambria Math" panose="02040503050406030204" pitchFamily="18" charset="0"/>
                              </a:rPr>
                              <m:t>𝑖</m:t>
                            </m:r>
                          </m:sub>
                        </m:sSub>
                      </m:e>
                    </m:d>
                    <m:r>
                      <a:rPr lang="en-US" sz="1600" b="0" i="1" smtClean="0">
                        <a:solidFill>
                          <a:srgbClr val="C00000"/>
                        </a:solidFill>
                        <a:latin typeface="Cambria Math" panose="02040503050406030204" pitchFamily="18" charset="0"/>
                      </a:rPr>
                      <m:t>=</m:t>
                    </m:r>
                    <m:f>
                      <m:fPr>
                        <m:ctrlPr>
                          <a:rPr lang="en-US" sz="1600" b="0" i="1" smtClean="0">
                            <a:solidFill>
                              <a:srgbClr val="C00000"/>
                            </a:solidFill>
                            <a:latin typeface="Cambria Math" panose="02040503050406030204" pitchFamily="18" charset="0"/>
                          </a:rPr>
                        </m:ctrlPr>
                      </m:fPr>
                      <m:num>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𝑒</m:t>
                            </m:r>
                          </m:e>
                          <m:sup>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𝑜</m:t>
                                </m:r>
                              </m:e>
                              <m:sub>
                                <m:r>
                                  <a:rPr lang="en-US" sz="1600" b="0" i="1" smtClean="0">
                                    <a:solidFill>
                                      <a:srgbClr val="C00000"/>
                                    </a:solidFill>
                                    <a:latin typeface="Cambria Math" panose="02040503050406030204" pitchFamily="18" charset="0"/>
                                  </a:rPr>
                                  <m:t>𝑖</m:t>
                                </m:r>
                              </m:sub>
                            </m:sSub>
                          </m:sup>
                        </m:sSup>
                      </m:num>
                      <m:den>
                        <m:nary>
                          <m:naryPr>
                            <m:chr m:val="∑"/>
                            <m:limLoc m:val="subSup"/>
                            <m:ctrlPr>
                              <a:rPr lang="en-US" sz="1600" b="0" i="1" smtClean="0">
                                <a:solidFill>
                                  <a:srgbClr val="C00000"/>
                                </a:solidFill>
                                <a:latin typeface="Cambria Math" panose="02040503050406030204" pitchFamily="18" charset="0"/>
                              </a:rPr>
                            </m:ctrlPr>
                          </m:naryPr>
                          <m:sub>
                            <m:r>
                              <m:rPr>
                                <m:brk m:alnAt="25"/>
                              </m:rPr>
                              <a:rPr lang="en-US" sz="1600" b="0" i="1" smtClean="0">
                                <a:solidFill>
                                  <a:srgbClr val="C00000"/>
                                </a:solidFill>
                                <a:latin typeface="Cambria Math" panose="02040503050406030204" pitchFamily="18" charset="0"/>
                              </a:rPr>
                              <m:t>𝑗</m:t>
                            </m:r>
                            <m:r>
                              <a:rPr lang="en-US" sz="1600" b="0" i="1" smtClean="0">
                                <a:solidFill>
                                  <a:srgbClr val="C00000"/>
                                </a:solidFill>
                                <a:latin typeface="Cambria Math" panose="02040503050406030204" pitchFamily="18" charset="0"/>
                              </a:rPr>
                              <m:t>=1</m:t>
                            </m:r>
                          </m:sub>
                          <m:sup>
                            <m:r>
                              <a:rPr lang="en-US" sz="1600" b="0" i="1" smtClean="0">
                                <a:solidFill>
                                  <a:srgbClr val="C00000"/>
                                </a:solidFill>
                                <a:latin typeface="Cambria Math" panose="02040503050406030204" pitchFamily="18" charset="0"/>
                              </a:rPr>
                              <m:t>𝑛</m:t>
                            </m:r>
                          </m:sup>
                          <m:e>
                            <m:sSup>
                              <m:sSupPr>
                                <m:ctrlPr>
                                  <a:rPr lang="en-US" sz="1600" b="0" i="1" smtClean="0">
                                    <a:solidFill>
                                      <a:srgbClr val="C00000"/>
                                    </a:solidFill>
                                    <a:latin typeface="Cambria Math" panose="02040503050406030204" pitchFamily="18" charset="0"/>
                                  </a:rPr>
                                </m:ctrlPr>
                              </m:sSupPr>
                              <m:e>
                                <m:r>
                                  <a:rPr lang="en-US" sz="1600" b="0" i="1" smtClean="0">
                                    <a:solidFill>
                                      <a:srgbClr val="C00000"/>
                                    </a:solidFill>
                                    <a:latin typeface="Cambria Math" panose="02040503050406030204" pitchFamily="18" charset="0"/>
                                  </a:rPr>
                                  <m:t>𝑒</m:t>
                                </m:r>
                              </m:e>
                              <m:sup>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𝑜</m:t>
                                    </m:r>
                                  </m:e>
                                  <m:sub>
                                    <m:r>
                                      <a:rPr lang="en-US" sz="1600" b="0" i="1" smtClean="0">
                                        <a:solidFill>
                                          <a:srgbClr val="C00000"/>
                                        </a:solidFill>
                                        <a:latin typeface="Cambria Math" panose="02040503050406030204" pitchFamily="18" charset="0"/>
                                      </a:rPr>
                                      <m:t>𝑗</m:t>
                                    </m:r>
                                  </m:sub>
                                </m:sSub>
                              </m:sup>
                            </m:sSup>
                          </m:e>
                        </m:nary>
                      </m:den>
                    </m:f>
                  </m:oMath>
                </a14:m>
                <a:r>
                  <a:rPr lang="en-US" sz="1600" dirty="0">
                    <a:latin typeface="Avenir Next LT Pro" panose="020B0504020202020204" pitchFamily="34" charset="77"/>
                  </a:rPr>
                  <a:t> is used to predict one of many possible outcomes.</a:t>
                </a:r>
              </a:p>
              <a:p>
                <a:pPr marL="285750" indent="-285750">
                  <a:buFont typeface="Arial" panose="020B0604020202020204" pitchFamily="34" charset="0"/>
                  <a:buChar char="•"/>
                </a:pPr>
                <a:r>
                  <a:rPr lang="en-US" sz="1600" dirty="0">
                    <a:latin typeface="Avenir Next LT Pro" panose="020B0504020202020204" pitchFamily="34" charset="77"/>
                  </a:rPr>
                  <a:t>Softmax converts the raw output scores into a probability distribution over the classes, ensuring that the sum of probabilities for all the classes equals 1.</a:t>
                </a:r>
              </a:p>
            </p:txBody>
          </p:sp>
        </mc:Choice>
        <mc:Fallback xmlns="">
          <p:sp>
            <p:nvSpPr>
              <p:cNvPr id="4" name="TextBox 3">
                <a:extLst>
                  <a:ext uri="{FF2B5EF4-FFF2-40B4-BE49-F238E27FC236}">
                    <a16:creationId xmlns:a16="http://schemas.microsoft.com/office/drawing/2014/main" id="{7F708769-E3A6-2CDE-5523-B58B31F1CBCC}"/>
                  </a:ext>
                </a:extLst>
              </p:cNvPr>
              <p:cNvSpPr txBox="1">
                <a:spLocks noRot="1" noChangeAspect="1" noMove="1" noResize="1" noEditPoints="1" noAdjustHandles="1" noChangeArrowheads="1" noChangeShapeType="1" noTextEdit="1"/>
              </p:cNvSpPr>
              <p:nvPr/>
            </p:nvSpPr>
            <p:spPr>
              <a:xfrm>
                <a:off x="951470" y="2001794"/>
                <a:ext cx="5144530" cy="4353884"/>
              </a:xfrm>
              <a:prstGeom prst="rect">
                <a:avLst/>
              </a:prstGeom>
              <a:blipFill>
                <a:blip r:embed="rId4"/>
                <a:stretch>
                  <a:fillRect l="-491" t="-291"/>
                </a:stretch>
              </a:blipFill>
            </p:spPr>
            <p:txBody>
              <a:bodyPr/>
              <a:lstStyle/>
              <a:p>
                <a:r>
                  <a:rPr lang="en-US">
                    <a:noFill/>
                  </a:rPr>
                  <a:t> </a:t>
                </a:r>
              </a:p>
            </p:txBody>
          </p:sp>
        </mc:Fallback>
      </mc:AlternateContent>
    </p:spTree>
    <p:extLst>
      <p:ext uri="{BB962C8B-B14F-4D97-AF65-F5344CB8AC3E}">
        <p14:creationId xmlns:p14="http://schemas.microsoft.com/office/powerpoint/2010/main" val="149502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0BE8EB-873D-BA93-D04D-4DE93B34988B}"/>
              </a:ext>
            </a:extLst>
          </p:cNvPr>
          <p:cNvSpPr txBox="1"/>
          <p:nvPr/>
        </p:nvSpPr>
        <p:spPr>
          <a:xfrm>
            <a:off x="627320" y="212651"/>
            <a:ext cx="10611294"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Application: Linear Regression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F2CBFE-E33A-4249-1D07-0C187731CD64}"/>
                  </a:ext>
                </a:extLst>
              </p:cNvPr>
              <p:cNvSpPr txBox="1"/>
              <p:nvPr/>
            </p:nvSpPr>
            <p:spPr>
              <a:xfrm>
                <a:off x="953386" y="735871"/>
                <a:ext cx="10738884" cy="5509200"/>
              </a:xfrm>
              <a:prstGeom prst="rect">
                <a:avLst/>
              </a:prstGeom>
              <a:noFill/>
            </p:spPr>
            <p:txBody>
              <a:bodyPr wrap="square" rtlCol="0">
                <a:spAutoFit/>
              </a:bodyPr>
              <a:lstStyle/>
              <a:p>
                <a:r>
                  <a:rPr lang="en-US" sz="1600" dirty="0">
                    <a:latin typeface="Avenir Next LT Pro" panose="020B0504020202020204" pitchFamily="34" charset="77"/>
                  </a:rPr>
                  <a:t>Linear regression is a supervised machine learning algorithm that predicts a continuous target variable (dependent variable, label) by finding the best-fit linear relationship between the independent variable(s) (features) and the dependent variable.</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Input/output</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input is the independent variable (1 or more features) and the output is the dependent variable.</a:t>
                </a:r>
              </a:p>
              <a:p>
                <a:endParaRPr lang="en-US" sz="1600" dirty="0">
                  <a:solidFill>
                    <a:srgbClr val="C00000"/>
                  </a:solidFill>
                  <a:latin typeface="Avenir Next LT Pro" panose="020B0504020202020204" pitchFamily="34" charset="77"/>
                </a:endParaRPr>
              </a:p>
              <a:p>
                <a:r>
                  <a:rPr lang="en-US" sz="1600" dirty="0">
                    <a:solidFill>
                      <a:srgbClr val="C00000"/>
                    </a:solidFill>
                    <a:latin typeface="Avenir Next LT Pro" panose="020B0504020202020204" pitchFamily="34" charset="77"/>
                  </a:rPr>
                  <a:t>Supervised Learning</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algorithm is trained on labeled datasets of independent and dependent variables.</a:t>
                </a:r>
              </a:p>
              <a:p>
                <a:endParaRPr lang="en-US" sz="1600" dirty="0">
                  <a:solidFill>
                    <a:srgbClr val="C00000"/>
                  </a:solidFill>
                  <a:latin typeface="Avenir Next LT Pro" panose="020B0504020202020204" pitchFamily="34" charset="77"/>
                </a:endParaRPr>
              </a:p>
              <a:p>
                <a:r>
                  <a:rPr lang="en-US" sz="1600" dirty="0">
                    <a:solidFill>
                      <a:srgbClr val="C00000"/>
                    </a:solidFill>
                    <a:latin typeface="Avenir Next LT Pro" panose="020B0504020202020204" pitchFamily="34" charset="77"/>
                  </a:rPr>
                  <a:t>Linear Relationship</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algorithm finds a linear relationship between the independent and dependent variables, by minimizing the difference between predicted values (outputs) and actual values (labels).</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Simple Linear Regression: one independent variable </a:t>
                </a:r>
                <a14:m>
                  <m:oMath xmlns:m="http://schemas.openxmlformats.org/officeDocument/2006/math">
                    <m:r>
                      <a:rPr lang="en-US" sz="1600" b="0" i="1" smtClean="0">
                        <a:latin typeface="Cambria Math" panose="02040503050406030204" pitchFamily="18" charset="0"/>
                      </a:rPr>
                      <m:t>𝑥</m:t>
                    </m:r>
                  </m:oMath>
                </a14:m>
                <a:r>
                  <a:rPr lang="en-US" sz="1600" dirty="0">
                    <a:latin typeface="Avenir Next LT Pro" panose="020B0504020202020204" pitchFamily="34" charset="77"/>
                  </a:rPr>
                  <a:t> (feature) to predict the dependent variable </a:t>
                </a:r>
                <a14:m>
                  <m:oMath xmlns:m="http://schemas.openxmlformats.org/officeDocument/2006/math">
                    <m:r>
                      <a:rPr lang="en-US" sz="1600" b="0" i="1" smtClean="0">
                        <a:solidFill>
                          <a:srgbClr val="C00000"/>
                        </a:solidFill>
                        <a:latin typeface="Cambria Math" panose="02040503050406030204" pitchFamily="18" charset="0"/>
                      </a:rPr>
                      <m:t>𝑦</m:t>
                    </m:r>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ea typeface="Cambria Math" panose="02040503050406030204" pitchFamily="18" charset="0"/>
                          </a:rPr>
                          <m:t>𝜃</m:t>
                        </m:r>
                      </m:e>
                      <m:sub>
                        <m:r>
                          <a:rPr lang="en-US" sz="1600" b="0" i="1" smtClean="0">
                            <a:solidFill>
                              <a:srgbClr val="C00000"/>
                            </a:solidFill>
                            <a:latin typeface="Cambria Math" panose="02040503050406030204" pitchFamily="18" charset="0"/>
                          </a:rPr>
                          <m:t>0</m:t>
                        </m:r>
                      </m:sub>
                    </m:sSub>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ea typeface="Cambria Math" panose="02040503050406030204" pitchFamily="18" charset="0"/>
                          </a:rPr>
                          <m:t>𝜃</m:t>
                        </m:r>
                      </m:e>
                      <m:sub>
                        <m:r>
                          <a:rPr lang="en-US" sz="1600" b="0" i="1" smtClean="0">
                            <a:solidFill>
                              <a:srgbClr val="C00000"/>
                            </a:solidFill>
                            <a:latin typeface="Cambria Math" panose="02040503050406030204" pitchFamily="18" charset="0"/>
                          </a:rPr>
                          <m:t>1</m:t>
                        </m:r>
                      </m:sub>
                    </m:sSub>
                    <m:r>
                      <a:rPr lang="en-US" sz="1600" b="0" i="1" smtClean="0">
                        <a:solidFill>
                          <a:srgbClr val="C00000"/>
                        </a:solidFill>
                        <a:latin typeface="Cambria Math" panose="02040503050406030204" pitchFamily="18" charset="0"/>
                      </a:rPr>
                      <m:t>𝑥</m:t>
                    </m:r>
                  </m:oMath>
                </a14:m>
                <a:r>
                  <a:rPr lang="en-US" sz="1600" dirty="0">
                    <a:latin typeface="Avenir Next LT Pro" panose="020B0504020202020204" pitchFamily="34" charset="77"/>
                  </a:rPr>
                  <a:t>, where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1</m:t>
                        </m:r>
                      </m:sub>
                    </m:sSub>
                  </m:oMath>
                </a14:m>
                <a:r>
                  <a:rPr lang="en-US" sz="1600" dirty="0">
                    <a:latin typeface="Avenir Next LT Pro" panose="020B0504020202020204" pitchFamily="34" charset="77"/>
                  </a:rPr>
                  <a:t> are the parameters to be learned.</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Multiple Linear Regression: multiple independent variables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𝑛</m:t>
                        </m:r>
                      </m:sub>
                    </m:sSub>
                  </m:oMath>
                </a14:m>
                <a:r>
                  <a:rPr lang="en-US" sz="1600" dirty="0">
                    <a:latin typeface="Avenir Next LT Pro" panose="020B0504020202020204" pitchFamily="34" charset="77"/>
                  </a:rPr>
                  <a:t> (n features) to predict the dependent variable </a:t>
                </a:r>
                <a14:m>
                  <m:oMath xmlns:m="http://schemas.openxmlformats.org/officeDocument/2006/math">
                    <m:r>
                      <a:rPr lang="en-US" sz="1600" b="0" i="1" smtClean="0">
                        <a:solidFill>
                          <a:srgbClr val="C00000"/>
                        </a:solidFill>
                        <a:latin typeface="Cambria Math" panose="02040503050406030204" pitchFamily="18" charset="0"/>
                      </a:rPr>
                      <m:t>𝑦</m:t>
                    </m:r>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ea typeface="Cambria Math" panose="02040503050406030204" pitchFamily="18" charset="0"/>
                          </a:rPr>
                          <m:t>𝜃</m:t>
                        </m:r>
                      </m:e>
                      <m:sub>
                        <m:r>
                          <a:rPr lang="en-US" sz="1600" b="0" i="1" smtClean="0">
                            <a:solidFill>
                              <a:srgbClr val="C00000"/>
                            </a:solidFill>
                            <a:latin typeface="Cambria Math" panose="02040503050406030204" pitchFamily="18" charset="0"/>
                          </a:rPr>
                          <m:t>0</m:t>
                        </m:r>
                      </m:sub>
                    </m:sSub>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ea typeface="Cambria Math" panose="02040503050406030204" pitchFamily="18" charset="0"/>
                          </a:rPr>
                          <m:t>𝜃</m:t>
                        </m:r>
                      </m:e>
                      <m:sub>
                        <m:r>
                          <a:rPr lang="en-US" sz="1600" b="0" i="1" smtClean="0">
                            <a:solidFill>
                              <a:srgbClr val="C00000"/>
                            </a:solidFill>
                            <a:latin typeface="Cambria Math" panose="02040503050406030204" pitchFamily="18" charset="0"/>
                          </a:rPr>
                          <m:t>1</m:t>
                        </m:r>
                      </m:sub>
                    </m:sSub>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𝑥</m:t>
                        </m:r>
                      </m:e>
                      <m:sub>
                        <m:r>
                          <a:rPr lang="en-US" sz="1600" b="0" i="1" smtClean="0">
                            <a:solidFill>
                              <a:srgbClr val="C00000"/>
                            </a:solidFill>
                            <a:latin typeface="Cambria Math" panose="02040503050406030204" pitchFamily="18" charset="0"/>
                          </a:rPr>
                          <m:t>1</m:t>
                        </m:r>
                      </m:sub>
                    </m:sSub>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ea typeface="Cambria Math" panose="02040503050406030204" pitchFamily="18" charset="0"/>
                          </a:rPr>
                          <m:t>𝜃</m:t>
                        </m:r>
                      </m:e>
                      <m:sub>
                        <m:r>
                          <a:rPr lang="en-US" sz="1600" b="0" i="1" smtClean="0">
                            <a:solidFill>
                              <a:srgbClr val="C00000"/>
                            </a:solidFill>
                            <a:latin typeface="Cambria Math" panose="02040503050406030204" pitchFamily="18" charset="0"/>
                          </a:rPr>
                          <m:t>2</m:t>
                        </m:r>
                      </m:sub>
                    </m:sSub>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𝑥</m:t>
                        </m:r>
                      </m:e>
                      <m:sub>
                        <m:r>
                          <a:rPr lang="en-US" sz="1600" b="0" i="1" smtClean="0">
                            <a:solidFill>
                              <a:srgbClr val="C00000"/>
                            </a:solidFill>
                            <a:latin typeface="Cambria Math" panose="02040503050406030204" pitchFamily="18" charset="0"/>
                          </a:rPr>
                          <m:t>2</m:t>
                        </m:r>
                      </m:sub>
                    </m:sSub>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ea typeface="Cambria Math" panose="02040503050406030204" pitchFamily="18" charset="0"/>
                          </a:rPr>
                          <m:t>𝜃</m:t>
                        </m:r>
                      </m:e>
                      <m:sub>
                        <m:r>
                          <a:rPr lang="en-US" sz="1600" b="0" i="1" smtClean="0">
                            <a:solidFill>
                              <a:srgbClr val="C00000"/>
                            </a:solidFill>
                            <a:latin typeface="Cambria Math" panose="02040503050406030204" pitchFamily="18" charset="0"/>
                          </a:rPr>
                          <m:t>𝑛</m:t>
                        </m:r>
                      </m:sub>
                    </m:sSub>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𝑥</m:t>
                        </m:r>
                      </m:e>
                      <m:sub>
                        <m:r>
                          <a:rPr lang="en-US" sz="1600" b="0" i="1" smtClean="0">
                            <a:solidFill>
                              <a:srgbClr val="C00000"/>
                            </a:solidFill>
                            <a:latin typeface="Cambria Math" panose="02040503050406030204" pitchFamily="18" charset="0"/>
                          </a:rPr>
                          <m:t>𝑛</m:t>
                        </m:r>
                      </m:sub>
                    </m:sSub>
                  </m:oMath>
                </a14:m>
                <a:r>
                  <a:rPr lang="en-US" sz="1600" dirty="0">
                    <a:latin typeface="Avenir Next LT Pro" panose="020B0504020202020204" pitchFamily="34" charset="77"/>
                  </a:rPr>
                  <a:t>, where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𝑛</m:t>
                        </m:r>
                      </m:sub>
                    </m:sSub>
                  </m:oMath>
                </a14:m>
                <a:r>
                  <a:rPr lang="en-US" sz="1600" dirty="0">
                    <a:latin typeface="Avenir Next LT Pro" panose="020B0504020202020204" pitchFamily="34" charset="77"/>
                  </a:rPr>
                  <a:t> are the parameters to be learned.</a:t>
                </a:r>
                <a:endParaRPr lang="en-US" sz="1600" dirty="0">
                  <a:solidFill>
                    <a:srgbClr val="C00000"/>
                  </a:solidFill>
                  <a:latin typeface="Avenir Next LT Pro" panose="020B0504020202020204" pitchFamily="34" charset="77"/>
                </a:endParaRPr>
              </a:p>
            </p:txBody>
          </p:sp>
        </mc:Choice>
        <mc:Fallback xmlns="">
          <p:sp>
            <p:nvSpPr>
              <p:cNvPr id="3" name="TextBox 2">
                <a:extLst>
                  <a:ext uri="{FF2B5EF4-FFF2-40B4-BE49-F238E27FC236}">
                    <a16:creationId xmlns:a16="http://schemas.microsoft.com/office/drawing/2014/main" id="{53F2CBFE-E33A-4249-1D07-0C187731CD64}"/>
                  </a:ext>
                </a:extLst>
              </p:cNvPr>
              <p:cNvSpPr txBox="1">
                <a:spLocks noRot="1" noChangeAspect="1" noMove="1" noResize="1" noEditPoints="1" noAdjustHandles="1" noChangeArrowheads="1" noChangeShapeType="1" noTextEdit="1"/>
              </p:cNvSpPr>
              <p:nvPr/>
            </p:nvSpPr>
            <p:spPr>
              <a:xfrm>
                <a:off x="953386" y="735871"/>
                <a:ext cx="10738884" cy="5509200"/>
              </a:xfrm>
              <a:prstGeom prst="rect">
                <a:avLst/>
              </a:prstGeom>
              <a:blipFill>
                <a:blip r:embed="rId3"/>
                <a:stretch>
                  <a:fillRect l="-236" t="-461" r="-708" b="-461"/>
                </a:stretch>
              </a:blipFill>
            </p:spPr>
            <p:txBody>
              <a:bodyPr/>
              <a:lstStyle/>
              <a:p>
                <a:r>
                  <a:rPr lang="en-US">
                    <a:noFill/>
                  </a:rPr>
                  <a:t> </a:t>
                </a:r>
              </a:p>
            </p:txBody>
          </p:sp>
        </mc:Fallback>
      </mc:AlternateContent>
    </p:spTree>
    <p:extLst>
      <p:ext uri="{BB962C8B-B14F-4D97-AF65-F5344CB8AC3E}">
        <p14:creationId xmlns:p14="http://schemas.microsoft.com/office/powerpoint/2010/main" val="3707832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70862B-5070-2BE7-E422-B1859C3F1C8A}"/>
              </a:ext>
            </a:extLst>
          </p:cNvPr>
          <p:cNvSpPr txBox="1"/>
          <p:nvPr/>
        </p:nvSpPr>
        <p:spPr>
          <a:xfrm>
            <a:off x="531628" y="478465"/>
            <a:ext cx="11206716" cy="5016758"/>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Assumptions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Relationship between independent and dependent variables should be linear.</a:t>
            </a:r>
          </a:p>
          <a:p>
            <a:pPr marL="285750" indent="-285750">
              <a:buFont typeface="Arial" panose="020B0604020202020204" pitchFamily="34" charset="0"/>
              <a:buChar char="•"/>
            </a:pPr>
            <a:r>
              <a:rPr lang="en-US" sz="1600" dirty="0">
                <a:latin typeface="Avenir Next LT Pro" panose="020B0504020202020204" pitchFamily="34" charset="77"/>
              </a:rPr>
              <a:t>Observations in the dataset should be independent of each other</a:t>
            </a:r>
          </a:p>
          <a:p>
            <a:pPr marL="285750" indent="-285750">
              <a:buFont typeface="Arial" panose="020B0604020202020204" pitchFamily="34" charset="0"/>
              <a:buChar char="•"/>
            </a:pPr>
            <a:r>
              <a:rPr lang="en-US" sz="1600" dirty="0">
                <a:latin typeface="Avenir Next LT Pro" panose="020B0504020202020204" pitchFamily="34" charset="77"/>
              </a:rPr>
              <a:t>The variance of errors should be constant across all levels of the independent variable(s). (Homoscedasticity)</a:t>
            </a:r>
          </a:p>
          <a:p>
            <a:pPr marL="285750" indent="-285750">
              <a:buFont typeface="Arial" panose="020B0604020202020204" pitchFamily="34" charset="0"/>
              <a:buChar char="•"/>
            </a:pPr>
            <a:r>
              <a:rPr lang="en-US" sz="1600" dirty="0">
                <a:latin typeface="Avenir Next LT Pro" panose="020B0504020202020204" pitchFamily="34" charset="77"/>
              </a:rPr>
              <a:t>The residuals  (errors) should be normally distributed.</a:t>
            </a:r>
          </a:p>
          <a:p>
            <a:endParaRPr lang="en-US" sz="1600" dirty="0">
              <a:solidFill>
                <a:srgbClr val="C00000"/>
              </a:solidFill>
              <a:latin typeface="Avenir Next LT Pro" panose="020B0504020202020204" pitchFamily="34" charset="77"/>
            </a:endParaRPr>
          </a:p>
          <a:p>
            <a:r>
              <a:rPr lang="en-US" sz="1600" dirty="0">
                <a:solidFill>
                  <a:srgbClr val="C00000"/>
                </a:solidFill>
                <a:latin typeface="Avenir Next LT Pro" panose="020B0504020202020204" pitchFamily="34" charset="77"/>
              </a:rPr>
              <a:t>Applications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Predict house prices using features like size, location, number of bedrooms, age.</a:t>
            </a:r>
          </a:p>
          <a:p>
            <a:pPr marL="285750" indent="-285750">
              <a:buFont typeface="Arial" panose="020B0604020202020204" pitchFamily="34" charset="0"/>
              <a:buChar char="•"/>
            </a:pPr>
            <a:r>
              <a:rPr lang="en-US" sz="1600" dirty="0">
                <a:latin typeface="Avenir Next LT Pro" panose="020B0504020202020204" pitchFamily="34" charset="77"/>
              </a:rPr>
              <a:t>Forecast sales based on factors like advertising spending and seasonality.</a:t>
            </a:r>
          </a:p>
          <a:p>
            <a:pPr marL="285750" indent="-285750">
              <a:buFont typeface="Arial" panose="020B0604020202020204" pitchFamily="34" charset="0"/>
              <a:buChar char="•"/>
            </a:pPr>
            <a:r>
              <a:rPr lang="en-US" sz="1600" dirty="0">
                <a:latin typeface="Avenir Next LT Pro" panose="020B0504020202020204" pitchFamily="34" charset="77"/>
              </a:rPr>
              <a:t>Predict stock prices based on historical data and economic indicators.</a:t>
            </a:r>
          </a:p>
          <a:p>
            <a:pPr marL="285750" indent="-285750">
              <a:buFont typeface="Arial" panose="020B0604020202020204" pitchFamily="34" charset="0"/>
              <a:buChar char="•"/>
            </a:pPr>
            <a:r>
              <a:rPr lang="en-US" sz="1600" dirty="0">
                <a:latin typeface="Avenir Next LT Pro" panose="020B0504020202020204" pitchFamily="34" charset="77"/>
              </a:rPr>
              <a:t>Model relationships between variables in experiments.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Evaluation Metrics</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MSE </a:t>
            </a:r>
          </a:p>
          <a:p>
            <a:pPr marL="285750" indent="-285750">
              <a:buFont typeface="Arial" panose="020B0604020202020204" pitchFamily="34" charset="0"/>
              <a:buChar char="•"/>
            </a:pPr>
            <a:r>
              <a:rPr lang="en-US" sz="1600" dirty="0">
                <a:latin typeface="Avenir Next LT Pro" panose="020B0504020202020204" pitchFamily="34" charset="77"/>
              </a:rPr>
              <a:t>MAE</a:t>
            </a:r>
          </a:p>
          <a:p>
            <a:pPr marL="285750" indent="-285750">
              <a:buFont typeface="Arial" panose="020B0604020202020204" pitchFamily="34" charset="0"/>
              <a:buChar char="•"/>
            </a:pPr>
            <a:r>
              <a:rPr lang="en-US" sz="1600" dirty="0">
                <a:latin typeface="Avenir Next LT Pro" panose="020B0504020202020204" pitchFamily="34" charset="77"/>
              </a:rPr>
              <a:t>R-squared.</a:t>
            </a:r>
          </a:p>
          <a:p>
            <a:endParaRPr lang="en-US" sz="1600" dirty="0">
              <a:latin typeface="Avenir Next LT Pro" panose="020B0504020202020204" pitchFamily="34" charset="77"/>
            </a:endParaRPr>
          </a:p>
        </p:txBody>
      </p:sp>
    </p:spTree>
    <p:extLst>
      <p:ext uri="{BB962C8B-B14F-4D97-AF65-F5344CB8AC3E}">
        <p14:creationId xmlns:p14="http://schemas.microsoft.com/office/powerpoint/2010/main" val="2216992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1141</TotalTime>
  <Words>2563</Words>
  <Application>Microsoft Macintosh PowerPoint</Application>
  <PresentationFormat>Widescreen</PresentationFormat>
  <Paragraphs>285</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Avenir Next LT Pro</vt:lpstr>
      <vt:lpstr>Cambria Math</vt:lpstr>
      <vt:lpstr>Office Theme</vt:lpstr>
      <vt:lpstr>Application: Multi-Layer Perceptron (MLP)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(Mnist) multi-layer perceptron network</vt:lpstr>
      <vt:lpstr>Numerical Example</vt:lpstr>
      <vt:lpstr>PowerPoint Presentation</vt:lpstr>
      <vt:lpstr>PowerPoint Presentation</vt:lpstr>
      <vt:lpstr>Does the Gradient Descent Method always Converge?</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Abdelkrim Brania</dc:creator>
  <cp:lastModifiedBy>Abdelkrim Brania</cp:lastModifiedBy>
  <cp:revision>47</cp:revision>
  <dcterms:created xsi:type="dcterms:W3CDTF">2025-04-01T19:57:11Z</dcterms:created>
  <dcterms:modified xsi:type="dcterms:W3CDTF">2025-04-10T18:49:19Z</dcterms:modified>
</cp:coreProperties>
</file>